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1"/>
  </p:notesMasterIdLst>
  <p:sldIdLst>
    <p:sldId id="274" r:id="rId5"/>
    <p:sldId id="256" r:id="rId6"/>
    <p:sldId id="257" r:id="rId7"/>
    <p:sldId id="275" r:id="rId8"/>
    <p:sldId id="276" r:id="rId9"/>
    <p:sldId id="265" r:id="rId10"/>
    <p:sldId id="279" r:id="rId11"/>
    <p:sldId id="267" r:id="rId12"/>
    <p:sldId id="269" r:id="rId13"/>
    <p:sldId id="277" r:id="rId14"/>
    <p:sldId id="271" r:id="rId15"/>
    <p:sldId id="270" r:id="rId16"/>
    <p:sldId id="282" r:id="rId17"/>
    <p:sldId id="280" r:id="rId18"/>
    <p:sldId id="281" r:id="rId19"/>
    <p:sldId id="278" r:id="rId20"/>
  </p:sldIdLst>
  <p:sldSz cx="12192000" cy="6858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MetcalfRiener" initials="So" userId="S::sofiametcalfriener_rhs.org.uk#ext#@naturalhistorymuseum.onmicrosoft.com::e8b227e8-56dc-4823-ab19-930d854b5d24" providerId="AD"/>
  <p188:author id="{0987D615-0BC7-46E2-F30C-7BEF3012544C}" name="Sofia Metcalf-Riener" initials="SM" userId="S::sofiametcalfriener@rhs.org.uk::93c9be2d-7e68-40dd-abf9-ef51d38e6a4b" providerId="AD"/>
  <p188:author id="{B47FC892-60BD-10EF-31BE-D8806FDD9085}" name="Jennifer Lobo" initials="JL" userId="S::jenniferlobo@rhs.org.uk::ea21d856-91ab-404c-bfa9-3478a97e63dd" providerId="AD"/>
  <p188:author id="{325CC9F0-2550-4715-7F01-08A9DD15A17C}" name="Amy Strachan" initials="AS" userId="S::amy.strachan@nhm.ac.uk::296be357-b93d-4c58-a11b-dfaeda00328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A543A-6F12-6DB5-1615-A41C19E3D758}" v="483" dt="2023-08-23T11:44:35.705"/>
    <p1510:client id="{1A7E2CAD-1220-4064-280F-4CB8E9B58496}" v="7" dt="2023-09-18T10:55:22.376"/>
    <p1510:client id="{30F2F10D-28A1-5F39-7820-C9AA38CED39A}" v="389" dt="2023-09-18T15:02:22.373"/>
    <p1510:client id="{85FE1436-5D12-54E5-4A2B-AA3653ACC36C}" v="24" dt="2023-08-22T14:56:56.136"/>
    <p1510:client id="{8D53158D-6217-F1E5-B0E8-F9CC5DC0F497}" v="190" dt="2023-08-10T16:08:13.777"/>
    <p1510:client id="{8FD1C3BC-6F87-0B59-C041-9037D474E2A8}" v="14" dt="2023-08-24T13:10:50.815"/>
    <p1510:client id="{A90B828E-ADED-656B-6CD4-623818BAA88F}" v="87" dt="2023-08-08T16:07:00.964"/>
    <p1510:client id="{ED8E971C-D1A1-4192-F9C6-765A50FB8DEC}" v="2" dt="2023-08-09T14:33:59.820"/>
    <p1510:client id="{F2A70B68-97B9-29A1-2691-116D641BA21B}" v="121" dt="2023-08-24T15:43:38.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10" autoAdjust="0"/>
  </p:normalViewPr>
  <p:slideViewPr>
    <p:cSldViewPr snapToGrid="0">
      <p:cViewPr varScale="1">
        <p:scale>
          <a:sx n="98" d="100"/>
          <a:sy n="98" d="100"/>
        </p:scale>
        <p:origin x="104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trachan" userId="S::amy.strachan@nhm.ac.uk::296be357-b93d-4c58-a11b-dfaeda003288" providerId="AD" clId="Web-{1A7E2CAD-1220-4064-280F-4CB8E9B58496}"/>
    <pc:docChg chg="mod modSld">
      <pc:chgData name="Amy Strachan" userId="S::amy.strachan@nhm.ac.uk::296be357-b93d-4c58-a11b-dfaeda003288" providerId="AD" clId="Web-{1A7E2CAD-1220-4064-280F-4CB8E9B58496}" dt="2023-09-18T10:55:20.017" v="8"/>
      <pc:docMkLst>
        <pc:docMk/>
      </pc:docMkLst>
      <pc:sldChg chg="modCm">
        <pc:chgData name="Amy Strachan" userId="S::amy.strachan@nhm.ac.uk::296be357-b93d-4c58-a11b-dfaeda003288" providerId="AD" clId="Web-{1A7E2CAD-1220-4064-280F-4CB8E9B58496}" dt="2023-09-18T10:54:39.969" v="4"/>
        <pc:sldMkLst>
          <pc:docMk/>
          <pc:sldMk cId="859654998" sldId="270"/>
        </pc:sldMkLst>
        <pc:extLst>
          <p:ext xmlns:p="http://schemas.openxmlformats.org/presentationml/2006/main" uri="{D6D511B9-2390-475A-947B-AFAB55BFBCF1}">
            <pc226:cmChg xmlns:pc226="http://schemas.microsoft.com/office/powerpoint/2022/06/main/command" chg="">
              <pc226:chgData name="Amy Strachan" userId="S::amy.strachan@nhm.ac.uk::296be357-b93d-4c58-a11b-dfaeda003288" providerId="AD" clId="Web-{1A7E2CAD-1220-4064-280F-4CB8E9B58496}" dt="2023-09-18T10:54:39.969" v="4"/>
              <pc2:cmMkLst xmlns:pc2="http://schemas.microsoft.com/office/powerpoint/2019/9/main/command">
                <pc:docMk/>
                <pc:sldMk cId="859654998" sldId="270"/>
                <pc2:cmMk id="{B90B1ED7-F345-4315-BC19-D9174A98BF6A}"/>
              </pc2:cmMkLst>
              <pc226:cmRplyChg chg="add">
                <pc226:chgData name="Amy Strachan" userId="S::amy.strachan@nhm.ac.uk::296be357-b93d-4c58-a11b-dfaeda003288" providerId="AD" clId="Web-{1A7E2CAD-1220-4064-280F-4CB8E9B58496}" dt="2023-09-18T10:54:39.969" v="4"/>
                <pc2:cmRplyMkLst xmlns:pc2="http://schemas.microsoft.com/office/powerpoint/2019/9/main/command">
                  <pc:docMk/>
                  <pc:sldMk cId="859654998" sldId="270"/>
                  <pc2:cmMk id="{B90B1ED7-F345-4315-BC19-D9174A98BF6A}"/>
                  <pc2:cmRplyMk id="{241CED12-AD4E-40C1-BCD2-8805A43DA6CB}"/>
                </pc2:cmRplyMkLst>
              </pc226:cmRplyChg>
            </pc226:cmChg>
          </p:ext>
        </pc:extLst>
      </pc:sldChg>
      <pc:sldChg chg="addCm delCm modCm">
        <pc:chgData name="Amy Strachan" userId="S::amy.strachan@nhm.ac.uk::296be357-b93d-4c58-a11b-dfaeda003288" providerId="AD" clId="Web-{1A7E2CAD-1220-4064-280F-4CB8E9B58496}" dt="2023-09-18T10:49:08.585" v="3"/>
        <pc:sldMkLst>
          <pc:docMk/>
          <pc:sldMk cId="1627028157" sldId="275"/>
        </pc:sldMkLst>
        <pc:extLst>
          <p:ext xmlns:p="http://schemas.openxmlformats.org/presentationml/2006/main" uri="{D6D511B9-2390-475A-947B-AFAB55BFBCF1}">
            <pc226:cmChg xmlns:pc226="http://schemas.microsoft.com/office/powerpoint/2022/06/main/command" chg="add del mod modRxn">
              <pc226:chgData name="Amy Strachan" userId="S::amy.strachan@nhm.ac.uk::296be357-b93d-4c58-a11b-dfaeda003288" providerId="AD" clId="Web-{1A7E2CAD-1220-4064-280F-4CB8E9B58496}" dt="2023-09-18T10:49:08.585" v="3"/>
              <pc2:cmMkLst xmlns:pc2="http://schemas.microsoft.com/office/powerpoint/2019/9/main/command">
                <pc:docMk/>
                <pc:sldMk cId="1627028157" sldId="275"/>
                <pc2:cmMk id="{1617FD12-B156-4652-9C98-CC2AB87A43D1}"/>
              </pc2:cmMkLst>
            </pc226:cmChg>
          </p:ext>
        </pc:extLst>
      </pc:sldChg>
      <pc:sldChg chg="addCm modNotes">
        <pc:chgData name="Amy Strachan" userId="S::amy.strachan@nhm.ac.uk::296be357-b93d-4c58-a11b-dfaeda003288" providerId="AD" clId="Web-{1A7E2CAD-1220-4064-280F-4CB8E9B58496}" dt="2023-09-18T10:55:20.017" v="8"/>
        <pc:sldMkLst>
          <pc:docMk/>
          <pc:sldMk cId="2179861037" sldId="280"/>
        </pc:sldMkLst>
        <pc:extLst>
          <p:ext xmlns:p="http://schemas.openxmlformats.org/presentationml/2006/main" uri="{D6D511B9-2390-475A-947B-AFAB55BFBCF1}">
            <pc226:cmChg xmlns:pc226="http://schemas.microsoft.com/office/powerpoint/2022/06/main/command" chg="add">
              <pc226:chgData name="Amy Strachan" userId="S::amy.strachan@nhm.ac.uk::296be357-b93d-4c58-a11b-dfaeda003288" providerId="AD" clId="Web-{1A7E2CAD-1220-4064-280F-4CB8E9B58496}" dt="2023-09-18T10:54:58.673" v="5"/>
              <pc2:cmMkLst xmlns:pc2="http://schemas.microsoft.com/office/powerpoint/2019/9/main/command">
                <pc:docMk/>
                <pc:sldMk cId="2179861037" sldId="280"/>
                <pc2:cmMk id="{12BFEEA1-ED71-484A-A6E1-6A35CA3E9044}"/>
              </pc2:cmMkLst>
            </pc226:cmChg>
          </p:ext>
        </pc:extLst>
      </pc:sldChg>
    </pc:docChg>
  </pc:docChgLst>
  <pc:docChgLst>
    <pc:chgData name="SofiaMetcalfRiener" userId="S::sofiametcalfriener_rhs.org.uk#ext#@naturalhistorymuseum.onmicrosoft.com::e8b227e8-56dc-4823-ab19-930d854b5d24" providerId="AD" clId="Web-{30F2F10D-28A1-5F39-7820-C9AA38CED39A}"/>
    <pc:docChg chg="mod addSld modSld">
      <pc:chgData name="SofiaMetcalfRiener" userId="S::sofiametcalfriener_rhs.org.uk#ext#@naturalhistorymuseum.onmicrosoft.com::e8b227e8-56dc-4823-ab19-930d854b5d24" providerId="AD" clId="Web-{30F2F10D-28A1-5F39-7820-C9AA38CED39A}" dt="2023-09-18T15:04:38.506" v="610"/>
      <pc:docMkLst>
        <pc:docMk/>
      </pc:docMkLst>
      <pc:sldChg chg="addSp delSp modSp delCm modCm modNotes">
        <pc:chgData name="SofiaMetcalfRiener" userId="S::sofiametcalfriener_rhs.org.uk#ext#@naturalhistorymuseum.onmicrosoft.com::e8b227e8-56dc-4823-ab19-930d854b5d24" providerId="AD" clId="Web-{30F2F10D-28A1-5F39-7820-C9AA38CED39A}" dt="2023-09-18T15:02:19.436" v="606"/>
        <pc:sldMkLst>
          <pc:docMk/>
          <pc:sldMk cId="859654998" sldId="270"/>
        </pc:sldMkLst>
        <pc:spChg chg="mod">
          <ac:chgData name="SofiaMetcalfRiener" userId="S::sofiametcalfriener_rhs.org.uk#ext#@naturalhistorymuseum.onmicrosoft.com::e8b227e8-56dc-4823-ab19-930d854b5d24" providerId="AD" clId="Web-{30F2F10D-28A1-5F39-7820-C9AA38CED39A}" dt="2023-09-18T13:55:43.661" v="172" actId="20577"/>
          <ac:spMkLst>
            <pc:docMk/>
            <pc:sldMk cId="859654998" sldId="270"/>
            <ac:spMk id="6" creationId="{AFBF9056-1422-E17F-6050-4BABF0A980D1}"/>
          </ac:spMkLst>
        </pc:spChg>
        <pc:picChg chg="add del mod">
          <ac:chgData name="SofiaMetcalfRiener" userId="S::sofiametcalfriener_rhs.org.uk#ext#@naturalhistorymuseum.onmicrosoft.com::e8b227e8-56dc-4823-ab19-930d854b5d24" providerId="AD" clId="Web-{30F2F10D-28A1-5F39-7820-C9AA38CED39A}" dt="2023-09-18T15:01:34.230" v="593"/>
          <ac:picMkLst>
            <pc:docMk/>
            <pc:sldMk cId="859654998" sldId="270"/>
            <ac:picMk id="3" creationId="{20684D46-6F43-B9C6-9A14-05E6D2E87791}"/>
          </ac:picMkLst>
        </pc:picChg>
        <pc:picChg chg="add del mod">
          <ac:chgData name="SofiaMetcalfRiener" userId="S::sofiametcalfriener_rhs.org.uk#ext#@naturalhistorymuseum.onmicrosoft.com::e8b227e8-56dc-4823-ab19-930d854b5d24" providerId="AD" clId="Web-{30F2F10D-28A1-5F39-7820-C9AA38CED39A}" dt="2023-09-18T15:01:50.715" v="600"/>
          <ac:picMkLst>
            <pc:docMk/>
            <pc:sldMk cId="859654998" sldId="270"/>
            <ac:picMk id="4" creationId="{26BBA3D8-A199-0F3A-1EFA-0D360D1CEF4B}"/>
          </ac:picMkLst>
        </pc:picChg>
        <pc:picChg chg="del">
          <ac:chgData name="SofiaMetcalfRiener" userId="S::sofiametcalfriener_rhs.org.uk#ext#@naturalhistorymuseum.onmicrosoft.com::e8b227e8-56dc-4823-ab19-930d854b5d24" providerId="AD" clId="Web-{30F2F10D-28A1-5F39-7820-C9AA38CED39A}" dt="2023-09-18T14:47:17.507" v="587"/>
          <ac:picMkLst>
            <pc:docMk/>
            <pc:sldMk cId="859654998" sldId="270"/>
            <ac:picMk id="7" creationId="{0828C691-A748-51F0-A63A-AE6312F1E249}"/>
          </ac:picMkLst>
        </pc:picChg>
        <pc:picChg chg="add">
          <ac:chgData name="SofiaMetcalfRiener" userId="S::sofiametcalfriener_rhs.org.uk#ext#@naturalhistorymuseum.onmicrosoft.com::e8b227e8-56dc-4823-ab19-930d854b5d24" providerId="AD" clId="Web-{30F2F10D-28A1-5F39-7820-C9AA38CED39A}" dt="2023-09-18T15:02:08.575" v="604"/>
          <ac:picMkLst>
            <pc:docMk/>
            <pc:sldMk cId="859654998" sldId="270"/>
            <ac:picMk id="9" creationId="{6CAC482D-A5E7-63A7-4662-F6C0B7F360BE}"/>
          </ac:picMkLst>
        </pc:picChg>
        <pc:extLst>
          <p:ext xmlns:p="http://schemas.openxmlformats.org/presentationml/2006/main" uri="{D6D511B9-2390-475A-947B-AFAB55BFBCF1}">
            <pc226:cmChg xmlns:pc226="http://schemas.microsoft.com/office/powerpoint/2022/06/main/command" chg="del mod modRxn">
              <pc226:chgData name="SofiaMetcalfRiener" userId="S::sofiametcalfriener_rhs.org.uk#ext#@naturalhistorymuseum.onmicrosoft.com::e8b227e8-56dc-4823-ab19-930d854b5d24" providerId="AD" clId="Web-{30F2F10D-28A1-5F39-7820-C9AA38CED39A}" dt="2023-09-18T15:02:19.436" v="606"/>
              <pc2:cmMkLst xmlns:pc2="http://schemas.microsoft.com/office/powerpoint/2019/9/main/command">
                <pc:docMk/>
                <pc:sldMk cId="859654998" sldId="270"/>
                <pc2:cmMk id="{B90B1ED7-F345-4315-BC19-D9174A98BF6A}"/>
              </pc2:cmMkLst>
            </pc226:cmChg>
          </p:ext>
        </pc:extLst>
      </pc:sldChg>
      <pc:sldChg chg="delCm modCm">
        <pc:chgData name="SofiaMetcalfRiener" userId="S::sofiametcalfriener_rhs.org.uk#ext#@naturalhistorymuseum.onmicrosoft.com::e8b227e8-56dc-4823-ab19-930d854b5d24" providerId="AD" clId="Web-{30F2F10D-28A1-5F39-7820-C9AA38CED39A}" dt="2023-09-18T15:02:22.373" v="607"/>
        <pc:sldMkLst>
          <pc:docMk/>
          <pc:sldMk cId="2179861037" sldId="280"/>
        </pc:sldMkLst>
        <pc:extLst>
          <p:ext xmlns:p="http://schemas.openxmlformats.org/presentationml/2006/main" uri="{D6D511B9-2390-475A-947B-AFAB55BFBCF1}">
            <pc226:cmChg xmlns:pc226="http://schemas.microsoft.com/office/powerpoint/2022/06/main/command" chg="del mod modRxn">
              <pc226:chgData name="SofiaMetcalfRiener" userId="S::sofiametcalfriener_rhs.org.uk#ext#@naturalhistorymuseum.onmicrosoft.com::e8b227e8-56dc-4823-ab19-930d854b5d24" providerId="AD" clId="Web-{30F2F10D-28A1-5F39-7820-C9AA38CED39A}" dt="2023-09-18T15:02:22.373" v="607"/>
              <pc2:cmMkLst xmlns:pc2="http://schemas.microsoft.com/office/powerpoint/2019/9/main/command">
                <pc:docMk/>
                <pc:sldMk cId="2179861037" sldId="280"/>
                <pc2:cmMk id="{12BFEEA1-ED71-484A-A6E1-6A35CA3E9044}"/>
              </pc2:cmMkLst>
            </pc226:cmChg>
          </p:ext>
        </pc:extLst>
      </pc:sldChg>
      <pc:sldChg chg="modNotes">
        <pc:chgData name="SofiaMetcalfRiener" userId="S::sofiametcalfriener_rhs.org.uk#ext#@naturalhistorymuseum.onmicrosoft.com::e8b227e8-56dc-4823-ab19-930d854b5d24" providerId="AD" clId="Web-{30F2F10D-28A1-5F39-7820-C9AA38CED39A}" dt="2023-09-18T15:04:38.506" v="610"/>
        <pc:sldMkLst>
          <pc:docMk/>
          <pc:sldMk cId="3957858706" sldId="281"/>
        </pc:sldMkLst>
      </pc:sldChg>
      <pc:sldChg chg="addSp delSp modSp add replId modNotes">
        <pc:chgData name="SofiaMetcalfRiener" userId="S::sofiametcalfriener_rhs.org.uk#ext#@naturalhistorymuseum.onmicrosoft.com::e8b227e8-56dc-4823-ab19-930d854b5d24" providerId="AD" clId="Web-{30F2F10D-28A1-5F39-7820-C9AA38CED39A}" dt="2023-09-18T15:02:11.013" v="605"/>
        <pc:sldMkLst>
          <pc:docMk/>
          <pc:sldMk cId="3647292291" sldId="282"/>
        </pc:sldMkLst>
        <pc:spChg chg="mod">
          <ac:chgData name="SofiaMetcalfRiener" userId="S::sofiametcalfriener_rhs.org.uk#ext#@naturalhistorymuseum.onmicrosoft.com::e8b227e8-56dc-4823-ab19-930d854b5d24" providerId="AD" clId="Web-{30F2F10D-28A1-5F39-7820-C9AA38CED39A}" dt="2023-09-18T14:35:21.528" v="334" actId="20577"/>
          <ac:spMkLst>
            <pc:docMk/>
            <pc:sldMk cId="3647292291" sldId="282"/>
            <ac:spMk id="2" creationId="{2A0101D9-6385-EDE8-957A-B89A67012EEC}"/>
          </ac:spMkLst>
        </pc:spChg>
        <pc:spChg chg="mod">
          <ac:chgData name="SofiaMetcalfRiener" userId="S::sofiametcalfriener_rhs.org.uk#ext#@naturalhistorymuseum.onmicrosoft.com::e8b227e8-56dc-4823-ab19-930d854b5d24" providerId="AD" clId="Web-{30F2F10D-28A1-5F39-7820-C9AA38CED39A}" dt="2023-09-18T14:43:18.884" v="573" actId="20577"/>
          <ac:spMkLst>
            <pc:docMk/>
            <pc:sldMk cId="3647292291" sldId="282"/>
            <ac:spMk id="6" creationId="{AFBF9056-1422-E17F-6050-4BABF0A980D1}"/>
          </ac:spMkLst>
        </pc:spChg>
        <pc:picChg chg="add del mod">
          <ac:chgData name="SofiaMetcalfRiener" userId="S::sofiametcalfriener_rhs.org.uk#ext#@naturalhistorymuseum.onmicrosoft.com::e8b227e8-56dc-4823-ab19-930d854b5d24" providerId="AD" clId="Web-{30F2F10D-28A1-5F39-7820-C9AA38CED39A}" dt="2023-09-18T15:01:46.121" v="597"/>
          <ac:picMkLst>
            <pc:docMk/>
            <pc:sldMk cId="3647292291" sldId="282"/>
            <ac:picMk id="3" creationId="{313D32C6-BFC8-101D-5AEB-8E65E8BFD3C4}"/>
          </ac:picMkLst>
        </pc:picChg>
        <pc:picChg chg="add del mod">
          <ac:chgData name="SofiaMetcalfRiener" userId="S::sofiametcalfriener_rhs.org.uk#ext#@naturalhistorymuseum.onmicrosoft.com::e8b227e8-56dc-4823-ab19-930d854b5d24" providerId="AD" clId="Web-{30F2F10D-28A1-5F39-7820-C9AA38CED39A}" dt="2023-09-18T15:02:11.013" v="605"/>
          <ac:picMkLst>
            <pc:docMk/>
            <pc:sldMk cId="3647292291" sldId="282"/>
            <ac:picMk id="4" creationId="{AC3190DD-F91A-5E92-3D11-730FE57CB1B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776D7-4703-411A-B98A-FE42540B6E04}" type="datetimeFigureOut">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FE094-3ADC-4BFA-979E-896DCD8F9878}" type="slidenum">
              <a:t>‹#›</a:t>
            </a:fld>
            <a:endParaRPr lang="en-US"/>
          </a:p>
        </p:txBody>
      </p:sp>
    </p:spTree>
    <p:extLst>
      <p:ext uri="{BB962C8B-B14F-4D97-AF65-F5344CB8AC3E}">
        <p14:creationId xmlns:p14="http://schemas.microsoft.com/office/powerpoint/2010/main" val="406287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ayg-4jJtZf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orymaps.arcgis.com/stories/8557212491554e0fb518705925f1a37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https://www.youtube.com/watch?v=ayg-4jJtZf4</a:t>
            </a:r>
            <a:r>
              <a:rPr lang="en-US" dirty="0"/>
              <a:t> </a:t>
            </a:r>
          </a:p>
          <a:p>
            <a:r>
              <a:rPr lang="en-US" dirty="0"/>
              <a:t>As pupils are arriving into the assembly/for the first minute of the assembly- play the video. </a:t>
            </a:r>
            <a:endParaRPr lang="en-US" dirty="0">
              <a:cs typeface="Calibri"/>
            </a:endParaRPr>
          </a:p>
          <a:p>
            <a:r>
              <a:rPr lang="en-US" dirty="0"/>
              <a:t>Encourage pupils to take time to be mindful and listen to what they can hear. </a:t>
            </a:r>
            <a:endParaRPr lang="en-US" dirty="0">
              <a:cs typeface="Calibri"/>
            </a:endParaRPr>
          </a:p>
          <a:p>
            <a:r>
              <a:rPr lang="en-US" dirty="0"/>
              <a:t>End the video with a quick plenary asking pupils what they could hear and how the sounds make them feel. </a:t>
            </a:r>
          </a:p>
          <a:p>
            <a:r>
              <a:rPr lang="en-US" dirty="0"/>
              <a:t>You could ask pupils to raise their hands and talk about what they heard and how they felt or you could ask the pupils to raise their hands if they heard birds, trees moving etc. And raise their hand if they felt calm, happy, relaxed etc. </a:t>
            </a:r>
            <a:endParaRPr lang="en-US" dirty="0">
              <a:cs typeface="Calibri"/>
            </a:endParaRPr>
          </a:p>
          <a:p>
            <a:r>
              <a:rPr lang="en-US" dirty="0"/>
              <a:t>Transition into the intro to the assembly by talking about how nature has an important role to play in helping our wellbeing and can help us switch off and relax from the everyday business of life. Therefore protecting nature and increasing nature on our education setting site is really important, not just for biodiversity but also for our own wellbeing. </a:t>
            </a:r>
            <a:endParaRPr lang="en-US" dirty="0">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1</a:t>
            </a:fld>
            <a:endParaRPr lang="en-GB"/>
          </a:p>
        </p:txBody>
      </p:sp>
    </p:spTree>
    <p:extLst>
      <p:ext uri="{BB962C8B-B14F-4D97-AF65-F5344CB8AC3E}">
        <p14:creationId xmlns:p14="http://schemas.microsoft.com/office/powerpoint/2010/main" val="2310129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how will it work? </a:t>
            </a:r>
          </a:p>
          <a:p>
            <a:r>
              <a:rPr lang="en-US" dirty="0">
                <a:cs typeface="Calibri"/>
              </a:rPr>
              <a:t>Our Nature Park will create the most positive impact if everyone at (insert education setting) gets involved. </a:t>
            </a:r>
          </a:p>
          <a:p>
            <a:r>
              <a:rPr lang="en-US" dirty="0">
                <a:cs typeface="Calibri"/>
              </a:rPr>
              <a:t>We will start by getting to know our site by mapping habitats, surveying what is living and growing there and understanding how it is used by us. </a:t>
            </a:r>
          </a:p>
          <a:p>
            <a:r>
              <a:rPr lang="en-US" dirty="0"/>
              <a:t>Using creative thinking and collaboration skills, together with the latest scientific evidence provided by the programme, we will then put together a plan to improve their site for nature. </a:t>
            </a:r>
          </a:p>
          <a:p>
            <a:r>
              <a:rPr lang="en-US" dirty="0">
                <a:cs typeface="Calibri"/>
              </a:rPr>
              <a:t>We might create ponds, plant flowers, grow fruit and vegetables, plant trees, create a green wall or capture rainwater in water butts (delete anything you have already done. ‘We have already____ and we will continue to make a positive difference by….’).  What we choose to do will be specific to the context of our school site. </a:t>
            </a:r>
          </a:p>
          <a:p>
            <a:r>
              <a:rPr lang="en-US" dirty="0"/>
              <a:t>After changes have been made, we will continue to monitor what is living and growing on their site. We will be able to see the difference we have made for nature on our own learning site and also be able to see the collective difference the National Education Nature Park is making for nature across the country on an online map.</a:t>
            </a:r>
            <a:endParaRPr lang="en-US" dirty="0">
              <a:cs typeface="Calibri"/>
            </a:endParaRPr>
          </a:p>
          <a:p>
            <a:endParaRPr lang="en-US" dirty="0">
              <a:cs typeface="Calibri"/>
            </a:endParaRPr>
          </a:p>
          <a:p>
            <a:r>
              <a:rPr lang="en-US" dirty="0">
                <a:cs typeface="Calibri"/>
              </a:rPr>
              <a:t>The Nature Park will use exciting new digital technology called Geographic Information System (GIS), which some of you may have heard of. GIS is increasingly used in a wide range of careers including app developers, conservationists, engineers, surveyors, urban planners and is a skill that is in high-demand in the UK, so this is an excellent opportunity for you to develop these skills. </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21FE094-3ADC-4BFA-979E-896DCD8F9878}" type="slidenum">
              <a:rPr lang="en-US"/>
              <a:t>11</a:t>
            </a:fld>
            <a:endParaRPr lang="en-US"/>
          </a:p>
        </p:txBody>
      </p:sp>
    </p:spTree>
    <p:extLst>
      <p:ext uri="{BB962C8B-B14F-4D97-AF65-F5344CB8AC3E}">
        <p14:creationId xmlns:p14="http://schemas.microsoft.com/office/powerpoint/2010/main" val="116881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part in the Nature Park has so many benefits, for biodiversity and people. </a:t>
            </a:r>
            <a:endParaRPr lang="en-GB"/>
          </a:p>
          <a:p>
            <a:r>
              <a:rPr lang="en-US"/>
              <a:t>The Nature Park will allow us to: </a:t>
            </a:r>
            <a:endParaRPr lang="en-GB"/>
          </a:p>
          <a:p>
            <a:pPr marL="171450" indent="-171450">
              <a:buFont typeface="Symbol"/>
              <a:buChar char="•"/>
            </a:pPr>
            <a:r>
              <a:rPr lang="en-US"/>
              <a:t>Develop green and digital skills to use in future careers.  GIS is a highly valued skill. </a:t>
            </a:r>
          </a:p>
          <a:p>
            <a:pPr marL="171450" indent="-171450">
              <a:buFont typeface="Symbol"/>
              <a:buChar char="•"/>
            </a:pPr>
            <a:r>
              <a:rPr lang="en-US"/>
              <a:t>Improve our physical, mental and emotional wellbeing- access to green space and outdoor learning has been shown to have overwhelmingly positive impacts on the physical, mental, and emotional wellbeing of young people. The Nature Park will also help to build agency to respond positively and tangibly to biodiversity and climate crises. </a:t>
            </a:r>
          </a:p>
          <a:p>
            <a:pPr marL="171450" indent="-171450">
              <a:buFont typeface="Symbol"/>
              <a:buChar char="•"/>
            </a:pPr>
            <a:r>
              <a:rPr lang="en-US" dirty="0"/>
              <a:t>Contribute to nature recovery in England- every small improvement we make on our school site will add up, when combined with other schools in England taking action on their sites. </a:t>
            </a:r>
          </a:p>
          <a:p>
            <a:pPr marL="171450" indent="-171450">
              <a:buFont typeface="Symbol"/>
              <a:buChar char="•"/>
            </a:pPr>
            <a:r>
              <a:rPr lang="en-US" dirty="0"/>
              <a:t>Take part in real life scientific research- school grounds are the most under-recorded urban habitat type in England. We will be contributing to a deeper understanding of biodiversity in England. </a:t>
            </a:r>
            <a:endParaRPr lang="en-US" dirty="0">
              <a:cs typeface="Calibri"/>
            </a:endParaRPr>
          </a:p>
          <a:p>
            <a:pPr marL="171450" indent="-171450">
              <a:buFont typeface="Symbol"/>
              <a:buChar char="•"/>
            </a:pPr>
            <a:r>
              <a:rPr lang="en-US" dirty="0"/>
              <a:t>Enhance biodiversity in our local area- we will lead the way for our local community. </a:t>
            </a:r>
            <a:endParaRPr lang="en-US" dirty="0">
              <a:cs typeface="Calibri"/>
            </a:endParaRPr>
          </a:p>
          <a:p>
            <a:pPr marL="171450" indent="-171450">
              <a:buFont typeface="Symbol"/>
              <a:buChar char="•"/>
            </a:pPr>
            <a:r>
              <a:rPr lang="en-US" dirty="0"/>
              <a:t>Gain recognition with the Climate Action Awards- we will be able to apply for Climate Action Awards, which will </a:t>
            </a:r>
            <a:r>
              <a:rPr lang="en-US" dirty="0" err="1"/>
              <a:t>recognise</a:t>
            </a:r>
            <a:r>
              <a:rPr lang="en-US" dirty="0"/>
              <a:t> schools who are championing nature and working towards a sustainable future.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21FE094-3ADC-4BFA-979E-896DCD8F9878}" type="slidenum">
              <a:rPr lang="en-US"/>
              <a:t>12</a:t>
            </a:fld>
            <a:endParaRPr lang="en-US"/>
          </a:p>
        </p:txBody>
      </p:sp>
    </p:spTree>
    <p:extLst>
      <p:ext uri="{BB962C8B-B14F-4D97-AF65-F5344CB8AC3E}">
        <p14:creationId xmlns:p14="http://schemas.microsoft.com/office/powerpoint/2010/main" val="1910954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Nature Park journey will involve pupils AND school staff! We will all come together to make the biggest difference for nature. Everyone has a part to play, and you don’t need any previous experience teaching about nature or climate change.  </a:t>
            </a:r>
            <a:endParaRPr lang="en-GB" dirty="0"/>
          </a:p>
          <a:p>
            <a:r>
              <a:rPr lang="en-US" dirty="0"/>
              <a:t>Staff, we need you too! On the screen there are some suggestions about how you could get involved and use your expertise to help our nature park journey. The </a:t>
            </a:r>
            <a:r>
              <a:rPr lang="en-US" dirty="0" err="1"/>
              <a:t>programme</a:t>
            </a:r>
            <a:r>
              <a:rPr lang="en-US" dirty="0"/>
              <a:t> is flexible and can be used by all members of school staff in different ways.  </a:t>
            </a:r>
          </a:p>
          <a:p>
            <a:pPr marL="171450" indent="-171450">
              <a:buFont typeface="Symbol"/>
              <a:buChar char="•"/>
            </a:pPr>
            <a:r>
              <a:rPr lang="en-US" dirty="0"/>
              <a:t>Teachers can use the Nature Park resources to support curriculum delivery </a:t>
            </a:r>
            <a:endParaRPr lang="en-GB" dirty="0"/>
          </a:p>
          <a:p>
            <a:pPr marL="171450" indent="-171450">
              <a:buFont typeface="Symbol"/>
              <a:buChar char="•"/>
            </a:pPr>
            <a:r>
              <a:rPr lang="en-US" dirty="0"/>
              <a:t>Head teachers can support teachers and help us to grow and develop our outdoor spaces  </a:t>
            </a:r>
            <a:endParaRPr lang="en-GB" dirty="0"/>
          </a:p>
          <a:p>
            <a:pPr marL="171450" indent="-171450">
              <a:buFont typeface="Symbol"/>
              <a:buChar char="•"/>
            </a:pPr>
            <a:r>
              <a:rPr lang="en-US" dirty="0"/>
              <a:t>Geography leads can take part in fieldwork studies using GIS technology  </a:t>
            </a:r>
            <a:endParaRPr lang="en-GB" dirty="0"/>
          </a:p>
          <a:p>
            <a:pPr marL="171450" indent="-171450">
              <a:buFont typeface="Symbol"/>
              <a:buChar char="•"/>
            </a:pPr>
            <a:r>
              <a:rPr lang="en-US" dirty="0"/>
              <a:t>Science leads can take part in real life scientific research on biodiversity  </a:t>
            </a:r>
            <a:endParaRPr lang="en-GB" dirty="0"/>
          </a:p>
          <a:p>
            <a:pPr marL="171450" indent="-171450">
              <a:buFont typeface="Symbol"/>
              <a:buChar char="•"/>
            </a:pPr>
            <a:r>
              <a:rPr lang="en-US" dirty="0"/>
              <a:t>Wellbeing leads can help pupils build agency to respond positively to the biodiversity crisis  </a:t>
            </a:r>
            <a:endParaRPr lang="en-GB" dirty="0"/>
          </a:p>
          <a:p>
            <a:pPr marL="171450" indent="-171450">
              <a:buFont typeface="Symbol"/>
              <a:buChar char="•"/>
            </a:pPr>
            <a:r>
              <a:rPr lang="en-US" dirty="0"/>
              <a:t>Careers leads can help pupils develop skills for their future</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21FE094-3ADC-4BFA-979E-896DCD8F9878}" type="slidenum">
              <a:rPr lang="en-US"/>
              <a:t>13</a:t>
            </a:fld>
            <a:endParaRPr lang="en-US"/>
          </a:p>
        </p:txBody>
      </p:sp>
    </p:spTree>
    <p:extLst>
      <p:ext uri="{BB962C8B-B14F-4D97-AF65-F5344CB8AC3E}">
        <p14:creationId xmlns:p14="http://schemas.microsoft.com/office/powerpoint/2010/main" val="8172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every school in England, that’s 24,413 schools, did one small thing such as install plants for pollinators. </a:t>
            </a:r>
          </a:p>
          <a:p>
            <a:r>
              <a:rPr lang="en-US" dirty="0"/>
              <a:t>We would create thousands of safe homes for insects and animals. Homes for bugs, bees, butterflies, birds, spiders, worms, frogs and more. </a:t>
            </a:r>
            <a:endParaRPr lang="en-US" dirty="0">
              <a:cs typeface="Calibri"/>
            </a:endParaRPr>
          </a:p>
          <a:p>
            <a:r>
              <a:rPr lang="en-US" dirty="0"/>
              <a:t>If every student in England, that’s 9.1 million young people, did one small thing such as plant a fruit tree. </a:t>
            </a:r>
          </a:p>
          <a:p>
            <a:r>
              <a:rPr lang="en-US" dirty="0"/>
              <a:t>We would create millions of homes for wildlife, provide food for pollinators and people and help clean the air that we breathe.  </a:t>
            </a:r>
            <a:endParaRPr lang="en-US" dirty="0">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14</a:t>
            </a:fld>
            <a:endParaRPr lang="en-GB"/>
          </a:p>
        </p:txBody>
      </p:sp>
    </p:spTree>
    <p:extLst>
      <p:ext uri="{BB962C8B-B14F-4D97-AF65-F5344CB8AC3E}">
        <p14:creationId xmlns:p14="http://schemas.microsoft.com/office/powerpoint/2010/main" val="37780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this slide, you can insert any specific information about how pupils and staff at your school can get involved. If you are a lead teacher, you could put your contact details down for other staff to contact you to get involved. You could insert information about how pupils could help. This slide could also include information about what the first thing you will be doing or what different year groups will be doing. If you are not sure yet this slide can just be a closing thank you slide :)  </a:t>
            </a:r>
            <a:endParaRPr lang="en-US" dirty="0"/>
          </a:p>
          <a:p>
            <a:r>
              <a:rPr lang="en-GB" dirty="0"/>
              <a:t>You could also suggest tiny calls-to-action that pupils (and staff!) could do. For example: spend time outside at break/lunch and do some nature mindfulness and take some time to listen to what you can hear, walk around the grounds and think about what you like and don't like, brainstorm some ideas for how we could improve our site for nature, talk to a teacher and encourage them to sign up, email other staff with this template: (insert email template), use the Nature Park taster activity with your class: </a:t>
            </a:r>
            <a:r>
              <a:rPr lang="en-GB" u="sng" dirty="0">
                <a:hlinkClick r:id="rId3"/>
              </a:rPr>
              <a:t>https://storymaps.arcgis.com/stories/8557212491554e0fb518705925f1a37e</a:t>
            </a:r>
            <a:r>
              <a:rPr lang="en-GB" dirty="0"/>
              <a:t>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15</a:t>
            </a:fld>
            <a:endParaRPr lang="en-GB"/>
          </a:p>
        </p:txBody>
      </p:sp>
    </p:spTree>
    <p:extLst>
      <p:ext uri="{BB962C8B-B14F-4D97-AF65-F5344CB8AC3E}">
        <p14:creationId xmlns:p14="http://schemas.microsoft.com/office/powerpoint/2010/main" val="41646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Nature in England has declined over time, with many plants and animals that live in our country being lost. As a school, we are joining a new programme that other schools across England are taking part in to help restore nature. In today's assembly we are going to talk about what we are going to do and how you all can play a role in supporting local nature to thrive. When we work together we can have a massive positive impact and that's what the National Education Nature Park is all about, bringing together places of education across the country, to take action to contribute to nature recovery in England. </a:t>
            </a:r>
          </a:p>
        </p:txBody>
      </p:sp>
      <p:sp>
        <p:nvSpPr>
          <p:cNvPr id="4" name="Slide Number Placeholder 3"/>
          <p:cNvSpPr>
            <a:spLocks noGrp="1"/>
          </p:cNvSpPr>
          <p:nvPr>
            <p:ph type="sldNum" sz="quarter" idx="5"/>
          </p:nvPr>
        </p:nvSpPr>
        <p:spPr/>
        <p:txBody>
          <a:bodyPr/>
          <a:lstStyle/>
          <a:p>
            <a:fld id="{F21FE094-3ADC-4BFA-979E-896DCD8F9878}" type="slidenum">
              <a:rPr lang="en-US"/>
              <a:t>2</a:t>
            </a:fld>
            <a:endParaRPr lang="en-US"/>
          </a:p>
        </p:txBody>
      </p:sp>
    </p:spTree>
    <p:extLst>
      <p:ext uri="{BB962C8B-B14F-4D97-AF65-F5344CB8AC3E}">
        <p14:creationId xmlns:p14="http://schemas.microsoft.com/office/powerpoint/2010/main" val="17547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 A take</a:t>
            </a:r>
            <a:r>
              <a:rPr lang="en-US" baseline="0" dirty="0">
                <a:cs typeface="Calibri"/>
              </a:rPr>
              <a:t> photos from your school grounds of</a:t>
            </a:r>
            <a:r>
              <a:rPr lang="en-US" dirty="0">
                <a:cs typeface="Calibri"/>
              </a:rPr>
              <a:t>- </a:t>
            </a:r>
            <a:endParaRPr lang="en-US" dirty="0"/>
          </a:p>
          <a:p>
            <a:pPr marL="228600" indent="-228600">
              <a:buAutoNum type="alphaLcPeriod"/>
            </a:pPr>
            <a:r>
              <a:rPr lang="en-US" dirty="0">
                <a:cs typeface="Calibri"/>
              </a:rPr>
              <a:t>A plant growing in an unexpected place</a:t>
            </a:r>
          </a:p>
          <a:p>
            <a:pPr marL="228600" indent="-228600">
              <a:buAutoNum type="alphaLcPeriod"/>
            </a:pPr>
            <a:r>
              <a:rPr lang="en-US" dirty="0">
                <a:cs typeface="Calibri"/>
              </a:rPr>
              <a:t>A shadow made from something natural like a tree </a:t>
            </a:r>
          </a:p>
          <a:p>
            <a:pPr marL="228600" indent="-228600">
              <a:buAutoNum type="alphaLcPeriod"/>
            </a:pPr>
            <a:r>
              <a:rPr lang="en-US" dirty="0">
                <a:cs typeface="Calibri"/>
              </a:rPr>
              <a:t>A living thing students would know the name of, very zoomed in/blurred out so they can't see much of it! Ideally a plant.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21FE094-3ADC-4BFA-979E-896DCD8F9878}" type="slidenum">
              <a:rPr lang="en-US"/>
              <a:t>3</a:t>
            </a:fld>
            <a:endParaRPr lang="en-US"/>
          </a:p>
        </p:txBody>
      </p:sp>
    </p:spTree>
    <p:extLst>
      <p:ext uri="{BB962C8B-B14F-4D97-AF65-F5344CB8AC3E}">
        <p14:creationId xmlns:p14="http://schemas.microsoft.com/office/powerpoint/2010/main" val="3443661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 B- </a:t>
            </a:r>
            <a:endParaRPr lang="en-US" dirty="0"/>
          </a:p>
          <a:p>
            <a:pPr marL="228600" indent="-228600">
              <a:buAutoNum type="alphaLcPeriod"/>
            </a:pPr>
            <a:r>
              <a:rPr lang="en-US" dirty="0"/>
              <a:t>A plant growing in an unexpected place</a:t>
            </a:r>
            <a:endParaRPr lang="en-US" dirty="0">
              <a:cs typeface="Calibri"/>
            </a:endParaRPr>
          </a:p>
          <a:p>
            <a:pPr marL="228600" indent="-228600">
              <a:buAutoNum type="alphaLcPeriod"/>
            </a:pPr>
            <a:r>
              <a:rPr lang="en-US" dirty="0"/>
              <a:t>A shadow of a tree </a:t>
            </a:r>
            <a:endParaRPr lang="en-US" dirty="0">
              <a:cs typeface="Calibri"/>
            </a:endParaRPr>
          </a:p>
          <a:p>
            <a:pPr marL="228600" indent="-228600">
              <a:buAutoNum type="alphaLcPeriod"/>
            </a:pPr>
            <a:r>
              <a:rPr lang="en-US" dirty="0"/>
              <a:t>A fern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21FE094-3ADC-4BFA-979E-896DCD8F9878}" type="slidenum">
              <a:rPr lang="en-US"/>
              <a:t>4</a:t>
            </a:fld>
            <a:endParaRPr lang="en-US"/>
          </a:p>
        </p:txBody>
      </p:sp>
    </p:spTree>
    <p:extLst>
      <p:ext uri="{BB962C8B-B14F-4D97-AF65-F5344CB8AC3E}">
        <p14:creationId xmlns:p14="http://schemas.microsoft.com/office/powerpoint/2010/main" val="242717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 B- </a:t>
            </a:r>
            <a:endParaRPr lang="en-US" dirty="0"/>
          </a:p>
          <a:p>
            <a:pPr marL="228600" indent="-228600">
              <a:buAutoNum type="alphaLcPeriod"/>
            </a:pPr>
            <a:r>
              <a:rPr lang="en-US" dirty="0"/>
              <a:t>A plant growing in an unexpected place. </a:t>
            </a:r>
            <a:r>
              <a:rPr lang="en-US" baseline="0" dirty="0"/>
              <a:t>Even the smallest plant makes a positive difference</a:t>
            </a:r>
            <a:r>
              <a:rPr lang="en-US" dirty="0"/>
              <a:t> and we can recycle lots of things to use as plant pots. Plants can be found in the most unexpected places. </a:t>
            </a:r>
            <a:endParaRPr lang="en-US" dirty="0">
              <a:cs typeface="Calibri"/>
            </a:endParaRPr>
          </a:p>
          <a:p>
            <a:pPr marL="228600" indent="-228600">
              <a:buAutoNum type="alphaLcPeriod"/>
            </a:pPr>
            <a:r>
              <a:rPr lang="en-US" dirty="0"/>
              <a:t>A shadow of a tree. Trees are an</a:t>
            </a:r>
            <a:r>
              <a:rPr lang="en-US" baseline="0" dirty="0"/>
              <a:t> incredibly important part of nature. Did you know that a mature Oak tree consumes the equivalent of 6048 cups of water per day! Trees can therefore play a crucial role in protecting against flooding. Trees also communicate through an underground fungal internet, referred to as the ‘wood wide web’. Trees and plants communicate with each other using a massive network of underground fungi. If a tree is being attacked by insects, it can use the wood wide web to warn other trees to trigger their own defences. </a:t>
            </a:r>
            <a:endParaRPr lang="en-US" dirty="0"/>
          </a:p>
          <a:p>
            <a:pPr marL="228600" indent="-228600">
              <a:buAutoNum type="alphaLcPeriod"/>
            </a:pPr>
            <a:r>
              <a:rPr lang="en-US" dirty="0">
                <a:cs typeface="Calibri"/>
              </a:rPr>
              <a:t>A</a:t>
            </a:r>
            <a:r>
              <a:rPr lang="en-US" baseline="0" dirty="0">
                <a:cs typeface="Calibri"/>
              </a:rPr>
              <a:t> fern. Plants are living things too as well as wildlife and they play an important role in ecosystems. Ferns are really cool! They are some of the oldest plants on the Earth and have been around for millions of years, before dinosaurs even existed. There are over 10,000 different types of ferns and some can live for up to 100 years. </a:t>
            </a:r>
            <a:endParaRPr lang="en-US" dirty="0">
              <a:cs typeface="Calibri"/>
            </a:endParaRPr>
          </a:p>
        </p:txBody>
      </p:sp>
      <p:sp>
        <p:nvSpPr>
          <p:cNvPr id="4" name="Slide Number Placeholder 3"/>
          <p:cNvSpPr>
            <a:spLocks noGrp="1"/>
          </p:cNvSpPr>
          <p:nvPr>
            <p:ph type="sldNum" sz="quarter" idx="5"/>
          </p:nvPr>
        </p:nvSpPr>
        <p:spPr/>
        <p:txBody>
          <a:bodyPr/>
          <a:lstStyle/>
          <a:p>
            <a:fld id="{F21FE094-3ADC-4BFA-979E-896DCD8F9878}" type="slidenum">
              <a:rPr lang="en-US"/>
              <a:t>5</a:t>
            </a:fld>
            <a:endParaRPr lang="en-US"/>
          </a:p>
        </p:txBody>
      </p:sp>
    </p:spTree>
    <p:extLst>
      <p:ext uri="{BB962C8B-B14F-4D97-AF65-F5344CB8AC3E}">
        <p14:creationId xmlns:p14="http://schemas.microsoft.com/office/powerpoint/2010/main" val="3866624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National Education Nature Park has been developed by a partnership led by the Natural History Museum with the Royal Horticultural Society (RHS) and the Royal Society. Other organisations are supporting the project including the Royal Geographical Society, Manchester Metropolitan University, Learning Through Landscapes, UK Centre for Ecology and Hydrology and the National Biodiversity Network Trust. </a:t>
            </a:r>
          </a:p>
          <a:p>
            <a:r>
              <a:rPr lang="en-US" dirty="0">
                <a:cs typeface="Calibri"/>
              </a:rPr>
              <a:t>The Natural History Museum is based in London and is famous for its dinosaurs. As well as being a world-class visitor attraction, the NHM is a leading science research centre, using their expertise to tackle the biggest challenges facing the world today. </a:t>
            </a:r>
          </a:p>
          <a:p>
            <a:r>
              <a:rPr lang="en-US">
                <a:cs typeface="Calibri"/>
              </a:rPr>
              <a:t>The RHS is the UK's leading gardening charity, working to get everyone involved in gardening. They run the Campaign for School Gardening which 50% of schools in the UK are members of. </a:t>
            </a:r>
          </a:p>
          <a:p>
            <a:r>
              <a:rPr lang="en-US">
                <a:cs typeface="Calibri"/>
              </a:rPr>
              <a:t>The Royal Society is a group of the world's most influential scientists who encourage the development and use of science for the benefit of humanity. </a:t>
            </a:r>
          </a:p>
        </p:txBody>
      </p:sp>
      <p:sp>
        <p:nvSpPr>
          <p:cNvPr id="4" name="Slide Number Placeholder 3"/>
          <p:cNvSpPr>
            <a:spLocks noGrp="1"/>
          </p:cNvSpPr>
          <p:nvPr>
            <p:ph type="sldNum" sz="quarter" idx="5"/>
          </p:nvPr>
        </p:nvSpPr>
        <p:spPr/>
        <p:txBody>
          <a:bodyPr/>
          <a:lstStyle/>
          <a:p>
            <a:fld id="{F21FE094-3ADC-4BFA-979E-896DCD8F9878}" type="slidenum">
              <a:rPr lang="en-US"/>
              <a:t>7</a:t>
            </a:fld>
            <a:endParaRPr lang="en-US"/>
          </a:p>
        </p:txBody>
      </p:sp>
    </p:spTree>
    <p:extLst>
      <p:ext uri="{BB962C8B-B14F-4D97-AF65-F5344CB8AC3E}">
        <p14:creationId xmlns:p14="http://schemas.microsoft.com/office/powerpoint/2010/main" val="275749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Insert relevant local nature issues. </a:t>
            </a:r>
          </a:p>
          <a:p>
            <a:r>
              <a:rPr lang="en-US" dirty="0">
                <a:cs typeface="Calibri"/>
              </a:rPr>
              <a:t>Examples could include: </a:t>
            </a:r>
          </a:p>
          <a:p>
            <a:pPr marL="171450" indent="-171450">
              <a:buFont typeface="Calibri"/>
              <a:buChar char="-"/>
            </a:pPr>
            <a:r>
              <a:rPr lang="en-US" dirty="0">
                <a:cs typeface="Calibri"/>
              </a:rPr>
              <a:t>Trees being removed outside your school grounds </a:t>
            </a:r>
          </a:p>
          <a:p>
            <a:pPr marL="171450" indent="-171450">
              <a:buFont typeface="Calibri"/>
              <a:buChar char="-"/>
            </a:pPr>
            <a:r>
              <a:rPr lang="en-US" dirty="0">
                <a:cs typeface="Calibri"/>
              </a:rPr>
              <a:t>Air pollution</a:t>
            </a:r>
          </a:p>
          <a:p>
            <a:pPr marL="171450" indent="-171450">
              <a:buFont typeface="Calibri"/>
              <a:buChar char="-"/>
            </a:pPr>
            <a:r>
              <a:rPr lang="en-US" dirty="0">
                <a:cs typeface="Calibri"/>
              </a:rPr>
              <a:t>Lack of green space </a:t>
            </a:r>
          </a:p>
          <a:p>
            <a:pPr marL="171450" indent="-171450">
              <a:buFont typeface="Calibri"/>
              <a:buChar char="-"/>
            </a:pPr>
            <a:r>
              <a:rPr lang="en-US" dirty="0">
                <a:cs typeface="Calibri"/>
              </a:rPr>
              <a:t>Flooding </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F21FE094-3ADC-4BFA-979E-896DCD8F9878}" type="slidenum">
              <a:rPr lang="en-US"/>
              <a:t>8</a:t>
            </a:fld>
            <a:endParaRPr lang="en-US"/>
          </a:p>
        </p:txBody>
      </p:sp>
    </p:spTree>
    <p:extLst>
      <p:ext uri="{BB962C8B-B14F-4D97-AF65-F5344CB8AC3E}">
        <p14:creationId xmlns:p14="http://schemas.microsoft.com/office/powerpoint/2010/main" val="253356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The UK is one of the most nature-depleted countries in the world  </a:t>
            </a:r>
          </a:p>
          <a:p>
            <a:pPr>
              <a:lnSpc>
                <a:spcPct val="90000"/>
              </a:lnSpc>
              <a:spcBef>
                <a:spcPts val="1000"/>
              </a:spcBef>
            </a:pPr>
            <a:r>
              <a:rPr lang="en-US" dirty="0"/>
              <a:t>41% of UK species have declined since the 1970s  </a:t>
            </a:r>
            <a:endParaRPr lang="en-US" dirty="0">
              <a:cs typeface="Calibri"/>
            </a:endParaRPr>
          </a:p>
          <a:p>
            <a:pPr marL="285750" indent="-285750">
              <a:lnSpc>
                <a:spcPct val="90000"/>
              </a:lnSpc>
              <a:spcBef>
                <a:spcPts val="1000"/>
              </a:spcBef>
              <a:buFont typeface="Arial,Sans-Serif"/>
              <a:buChar char="•"/>
            </a:pPr>
            <a:r>
              <a:rPr lang="en-US" dirty="0"/>
              <a:t>Hedgehog numbers have declined by 95% since 1950  </a:t>
            </a:r>
          </a:p>
          <a:p>
            <a:pPr marL="285750" indent="-285750">
              <a:lnSpc>
                <a:spcPct val="90000"/>
              </a:lnSpc>
              <a:spcBef>
                <a:spcPts val="1000"/>
              </a:spcBef>
              <a:buFont typeface="Arial,Sans-Serif"/>
              <a:buChar char="•"/>
            </a:pPr>
            <a:r>
              <a:rPr lang="en-US" dirty="0"/>
              <a:t>Levels of biodiversity monitoring have been scaled back  </a:t>
            </a:r>
            <a:endParaRPr lang="en-US" dirty="0">
              <a:cs typeface="Calibri"/>
            </a:endParaRPr>
          </a:p>
          <a:p>
            <a:pPr marL="285750" indent="-285750">
              <a:lnSpc>
                <a:spcPct val="90000"/>
              </a:lnSpc>
              <a:spcBef>
                <a:spcPts val="1000"/>
              </a:spcBef>
              <a:buFont typeface="Arial,Sans-Serif"/>
              <a:buChar char="•"/>
            </a:pPr>
            <a:r>
              <a:rPr lang="en-US" dirty="0"/>
              <a:t>Young people are spending less time outdoors </a:t>
            </a:r>
            <a:endParaRPr lang="en-US" dirty="0">
              <a:cs typeface="Calibri"/>
            </a:endParaRPr>
          </a:p>
        </p:txBody>
      </p:sp>
      <p:sp>
        <p:nvSpPr>
          <p:cNvPr id="4" name="Slide Number Placeholder 3"/>
          <p:cNvSpPr>
            <a:spLocks noGrp="1"/>
          </p:cNvSpPr>
          <p:nvPr>
            <p:ph type="sldNum" sz="quarter" idx="5"/>
          </p:nvPr>
        </p:nvSpPr>
        <p:spPr/>
        <p:txBody>
          <a:bodyPr/>
          <a:lstStyle/>
          <a:p>
            <a:fld id="{F21FE094-3ADC-4BFA-979E-896DCD8F9878}" type="slidenum">
              <a:rPr lang="en-US"/>
              <a:t>9</a:t>
            </a:fld>
            <a:endParaRPr lang="en-US"/>
          </a:p>
        </p:txBody>
      </p:sp>
    </p:spTree>
    <p:extLst>
      <p:ext uri="{BB962C8B-B14F-4D97-AF65-F5344CB8AC3E}">
        <p14:creationId xmlns:p14="http://schemas.microsoft.com/office/powerpoint/2010/main" val="171070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our bit to help nature restoration in England, we are joining the National Education Nature Park, a network of education settings across the country who are taking action to improve nature on their site. </a:t>
            </a:r>
          </a:p>
          <a:p>
            <a:r>
              <a:rPr lang="en-US" dirty="0"/>
              <a:t>The planetary emergency requires understanding and action from all, so whether you are an aspiring scientist or writer, campaigner or artist, the programme will develop your specific skills which you can carry forward into your future careers. </a:t>
            </a:r>
          </a:p>
          <a:p>
            <a:r>
              <a:rPr lang="en-US" dirty="0"/>
              <a:t>Taking part in the National Education Nature Park will also help us develop a connection to nature and provide us with the agency to do something about nature depletion in England. Research has shown that spending time outdoors has overwhelmingly positive impacts on our physical, mental and emotional wellbeing, so we hope that taking part can provide those benefits for our school community too. </a:t>
            </a:r>
            <a:endParaRPr lang="en-US" dirty="0">
              <a:cs typeface="Calibri"/>
            </a:endParaRPr>
          </a:p>
          <a:p>
            <a:r>
              <a:rPr lang="en-US" dirty="0"/>
              <a:t>Our grounds are our nature park. Each school will be working to make their nature park better for people and nature and together all of the small changes we make will add up to make a large collective positive difference for nature recovery in England. No one is too small to make a difference and every action we take is helping nature to thrive in our local area. The land from every nursery, school and college in England forms an area that is more than twice the size of Birmingham, so we have a massive opportunity to create widescale positive change. </a:t>
            </a:r>
            <a:endParaRPr lang="en-US" dirty="0">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10</a:t>
            </a:fld>
            <a:endParaRPr lang="en-GB"/>
          </a:p>
        </p:txBody>
      </p:sp>
    </p:spTree>
    <p:extLst>
      <p:ext uri="{BB962C8B-B14F-4D97-AF65-F5344CB8AC3E}">
        <p14:creationId xmlns:p14="http://schemas.microsoft.com/office/powerpoint/2010/main" val="2854219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ayg-4jJtZf4?feature=oembed" TargetMode="External"/><Relationship Id="rId4" Type="http://schemas.openxmlformats.org/officeDocument/2006/relationships/image" Target="../media/image43.jpe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emf"/><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0.emf"/><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7.emf"/><Relationship Id="rId7" Type="http://schemas.openxmlformats.org/officeDocument/2006/relationships/image" Target="../media/image26.emf"/><Relationship Id="rId12"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6.emf"/><Relationship Id="rId5" Type="http://schemas.openxmlformats.org/officeDocument/2006/relationships/image" Target="../media/image4.emf"/><Relationship Id="rId10" Type="http://schemas.openxmlformats.org/officeDocument/2006/relationships/image" Target="../media/image31.emf"/><Relationship Id="rId4" Type="http://schemas.openxmlformats.org/officeDocument/2006/relationships/image" Target="../media/image17.emf"/><Relationship Id="rId9"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E00D-3E54-55F8-ACF5-E886C042E0AF}"/>
              </a:ext>
            </a:extLst>
          </p:cNvPr>
          <p:cNvSpPr>
            <a:spLocks noGrp="1"/>
          </p:cNvSpPr>
          <p:nvPr>
            <p:ph type="title"/>
          </p:nvPr>
        </p:nvSpPr>
        <p:spPr/>
        <p:txBody>
          <a:bodyPr>
            <a:normAutofit/>
          </a:bodyPr>
          <a:lstStyle/>
          <a:p>
            <a:r>
              <a:rPr lang="en-US" dirty="0">
                <a:latin typeface="Aestetico Bold"/>
              </a:rPr>
              <a:t>Nature Mindfulness</a:t>
            </a:r>
            <a:endParaRPr lang="en-US" dirty="0"/>
          </a:p>
        </p:txBody>
      </p:sp>
      <p:pic>
        <p:nvPicPr>
          <p:cNvPr id="5" name="Online Media 4" title="The sound of biodiversity: Nature soundscapes at Knepp | Ep.6 | Natural History Museum">
            <a:hlinkClick r:id="" action="ppaction://media"/>
            <a:extLst>
              <a:ext uri="{FF2B5EF4-FFF2-40B4-BE49-F238E27FC236}">
                <a16:creationId xmlns:a16="http://schemas.microsoft.com/office/drawing/2014/main" id="{BBA09DDA-A761-B4F0-FB05-BD8C03B6AD8E}"/>
              </a:ext>
            </a:extLst>
          </p:cNvPr>
          <p:cNvPicPr>
            <a:picLocks noGrp="1" noRot="1" noChangeAspect="1"/>
          </p:cNvPicPr>
          <p:nvPr>
            <p:ph idx="10"/>
            <a:videoFile r:link="rId1"/>
          </p:nvPr>
        </p:nvPicPr>
        <p:blipFill>
          <a:blip r:embed="rId4"/>
          <a:stretch>
            <a:fillRect/>
          </a:stretch>
        </p:blipFill>
        <p:spPr>
          <a:xfrm>
            <a:off x="2223538" y="1382590"/>
            <a:ext cx="7453923" cy="4493846"/>
          </a:xfrm>
        </p:spPr>
      </p:pic>
    </p:spTree>
    <p:extLst>
      <p:ext uri="{BB962C8B-B14F-4D97-AF65-F5344CB8AC3E}">
        <p14:creationId xmlns:p14="http://schemas.microsoft.com/office/powerpoint/2010/main" val="1580041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a:latin typeface="Aestetico Bold"/>
              </a:rPr>
              <a:t>The National Education Nature Park</a:t>
            </a:r>
            <a:endParaRPr lang="en-US"/>
          </a:p>
        </p:txBody>
      </p:sp>
      <p:pic>
        <p:nvPicPr>
          <p:cNvPr id="5" name="Picture 4" descr="A map of the united kingdom&#10;&#10;Description automatically generated">
            <a:extLst>
              <a:ext uri="{FF2B5EF4-FFF2-40B4-BE49-F238E27FC236}">
                <a16:creationId xmlns:a16="http://schemas.microsoft.com/office/drawing/2014/main" id="{BBF38026-BC55-6D3B-B417-ECC76A019EFD}"/>
              </a:ext>
            </a:extLst>
          </p:cNvPr>
          <p:cNvPicPr>
            <a:picLocks noChangeAspect="1"/>
          </p:cNvPicPr>
          <p:nvPr/>
        </p:nvPicPr>
        <p:blipFill>
          <a:blip r:embed="rId3"/>
          <a:stretch>
            <a:fillRect/>
          </a:stretch>
        </p:blipFill>
        <p:spPr>
          <a:xfrm>
            <a:off x="3164115" y="1192173"/>
            <a:ext cx="5863771" cy="4528083"/>
          </a:xfrm>
          <a:prstGeom prst="rect">
            <a:avLst/>
          </a:prstGeom>
        </p:spPr>
      </p:pic>
      <p:pic>
        <p:nvPicPr>
          <p:cNvPr id="7" name="Picture 6" descr="A green leaf with black background&#10;&#10;Description automatically generated">
            <a:extLst>
              <a:ext uri="{FF2B5EF4-FFF2-40B4-BE49-F238E27FC236}">
                <a16:creationId xmlns:a16="http://schemas.microsoft.com/office/drawing/2014/main" id="{3A2A0AAF-715C-3918-88BE-1E4A3BC811C5}"/>
              </a:ext>
            </a:extLst>
          </p:cNvPr>
          <p:cNvPicPr>
            <a:picLocks noChangeAspect="1"/>
          </p:cNvPicPr>
          <p:nvPr/>
        </p:nvPicPr>
        <p:blipFill>
          <a:blip r:embed="rId4"/>
          <a:stretch>
            <a:fillRect/>
          </a:stretch>
        </p:blipFill>
        <p:spPr>
          <a:xfrm>
            <a:off x="10859203" y="33970"/>
            <a:ext cx="1000252" cy="1485449"/>
          </a:xfrm>
          <a:prstGeom prst="rect">
            <a:avLst/>
          </a:prstGeom>
        </p:spPr>
      </p:pic>
    </p:spTree>
    <p:extLst>
      <p:ext uri="{BB962C8B-B14F-4D97-AF65-F5344CB8AC3E}">
        <p14:creationId xmlns:p14="http://schemas.microsoft.com/office/powerpoint/2010/main" val="119916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01D9-6385-EDE8-957A-B89A67012EEC}"/>
              </a:ext>
            </a:extLst>
          </p:cNvPr>
          <p:cNvSpPr>
            <a:spLocks noGrp="1"/>
          </p:cNvSpPr>
          <p:nvPr>
            <p:ph type="title"/>
          </p:nvPr>
        </p:nvSpPr>
        <p:spPr/>
        <p:txBody>
          <a:bodyPr/>
          <a:lstStyle/>
          <a:p>
            <a:r>
              <a:rPr lang="en-US" dirty="0">
                <a:latin typeface="Aestetico Bold"/>
              </a:rPr>
              <a:t>Our Nature Park</a:t>
            </a:r>
            <a:endParaRPr lang="en-US" dirty="0"/>
          </a:p>
        </p:txBody>
      </p:sp>
      <p:pic>
        <p:nvPicPr>
          <p:cNvPr id="5" name="Picture 4" descr="RHS_PoolHayes-2369">
            <a:extLst>
              <a:ext uri="{FF2B5EF4-FFF2-40B4-BE49-F238E27FC236}">
                <a16:creationId xmlns:a16="http://schemas.microsoft.com/office/drawing/2014/main" id="{EDA0209B-A99F-66E1-CC74-682CC37E1BD6}"/>
              </a:ext>
            </a:extLst>
          </p:cNvPr>
          <p:cNvPicPr>
            <a:picLocks noChangeAspect="1"/>
          </p:cNvPicPr>
          <p:nvPr/>
        </p:nvPicPr>
        <p:blipFill>
          <a:blip r:embed="rId3"/>
          <a:stretch>
            <a:fillRect/>
          </a:stretch>
        </p:blipFill>
        <p:spPr>
          <a:xfrm>
            <a:off x="7888941" y="1386162"/>
            <a:ext cx="3926541" cy="2615464"/>
          </a:xfrm>
          <a:prstGeom prst="rect">
            <a:avLst/>
          </a:prstGeom>
        </p:spPr>
      </p:pic>
      <p:pic>
        <p:nvPicPr>
          <p:cNvPr id="6" name="Picture 5" descr="NHGG17171">
            <a:extLst>
              <a:ext uri="{FF2B5EF4-FFF2-40B4-BE49-F238E27FC236}">
                <a16:creationId xmlns:a16="http://schemas.microsoft.com/office/drawing/2014/main" id="{94E87C70-0B83-D03B-0E10-39D97C8DD715}"/>
              </a:ext>
            </a:extLst>
          </p:cNvPr>
          <p:cNvPicPr>
            <a:picLocks noChangeAspect="1"/>
          </p:cNvPicPr>
          <p:nvPr/>
        </p:nvPicPr>
        <p:blipFill>
          <a:blip r:embed="rId4"/>
          <a:stretch>
            <a:fillRect/>
          </a:stretch>
        </p:blipFill>
        <p:spPr>
          <a:xfrm>
            <a:off x="2696978" y="4096310"/>
            <a:ext cx="1724025" cy="2609850"/>
          </a:xfrm>
          <a:prstGeom prst="rect">
            <a:avLst/>
          </a:prstGeom>
        </p:spPr>
      </p:pic>
      <p:pic>
        <p:nvPicPr>
          <p:cNvPr id="7" name="Picture 6" descr="NHTG19133">
            <a:extLst>
              <a:ext uri="{FF2B5EF4-FFF2-40B4-BE49-F238E27FC236}">
                <a16:creationId xmlns:a16="http://schemas.microsoft.com/office/drawing/2014/main" id="{2AB055F8-50C0-5831-0CE1-1C596A010013}"/>
              </a:ext>
            </a:extLst>
          </p:cNvPr>
          <p:cNvPicPr>
            <a:picLocks noChangeAspect="1"/>
          </p:cNvPicPr>
          <p:nvPr/>
        </p:nvPicPr>
        <p:blipFill>
          <a:blip r:embed="rId5"/>
          <a:stretch>
            <a:fillRect/>
          </a:stretch>
        </p:blipFill>
        <p:spPr>
          <a:xfrm>
            <a:off x="8579225" y="4097566"/>
            <a:ext cx="3612775" cy="2607339"/>
          </a:xfrm>
          <a:prstGeom prst="rect">
            <a:avLst/>
          </a:prstGeom>
        </p:spPr>
      </p:pic>
      <p:pic>
        <p:nvPicPr>
          <p:cNvPr id="8" name="Picture 7" descr="A yellow flower with black background&#10;&#10;Description automatically generated">
            <a:extLst>
              <a:ext uri="{FF2B5EF4-FFF2-40B4-BE49-F238E27FC236}">
                <a16:creationId xmlns:a16="http://schemas.microsoft.com/office/drawing/2014/main" id="{3B721B9C-F5BE-84BF-4F91-276427D7AB20}"/>
              </a:ext>
            </a:extLst>
          </p:cNvPr>
          <p:cNvPicPr>
            <a:picLocks noChangeAspect="1"/>
          </p:cNvPicPr>
          <p:nvPr/>
        </p:nvPicPr>
        <p:blipFill>
          <a:blip r:embed="rId6"/>
          <a:stretch>
            <a:fillRect/>
          </a:stretch>
        </p:blipFill>
        <p:spPr>
          <a:xfrm>
            <a:off x="10891478" y="6740"/>
            <a:ext cx="962025" cy="1381125"/>
          </a:xfrm>
          <a:prstGeom prst="rect">
            <a:avLst/>
          </a:prstGeom>
        </p:spPr>
      </p:pic>
      <p:pic>
        <p:nvPicPr>
          <p:cNvPr id="10" name="Picture 9" descr="St_Pauls_Academy_f54.jpg">
            <a:extLst>
              <a:ext uri="{FF2B5EF4-FFF2-40B4-BE49-F238E27FC236}">
                <a16:creationId xmlns:a16="http://schemas.microsoft.com/office/drawing/2014/main" id="{22C2D785-1FC8-A720-0D82-47C2F04D9121}"/>
              </a:ext>
            </a:extLst>
          </p:cNvPr>
          <p:cNvPicPr>
            <a:picLocks noChangeAspect="1"/>
          </p:cNvPicPr>
          <p:nvPr/>
        </p:nvPicPr>
        <p:blipFill>
          <a:blip r:embed="rId7"/>
          <a:stretch>
            <a:fillRect/>
          </a:stretch>
        </p:blipFill>
        <p:spPr>
          <a:xfrm>
            <a:off x="4500282" y="4092960"/>
            <a:ext cx="3962400" cy="2616551"/>
          </a:xfrm>
          <a:prstGeom prst="rect">
            <a:avLst/>
          </a:prstGeom>
        </p:spPr>
      </p:pic>
      <p:pic>
        <p:nvPicPr>
          <p:cNvPr id="11" name="Picture 10" descr="A person holding a tablet&#10;&#10;Description automatically generated">
            <a:extLst>
              <a:ext uri="{FF2B5EF4-FFF2-40B4-BE49-F238E27FC236}">
                <a16:creationId xmlns:a16="http://schemas.microsoft.com/office/drawing/2014/main" id="{318D0F6D-D799-BEE6-DFC8-757664A02564}"/>
              </a:ext>
            </a:extLst>
          </p:cNvPr>
          <p:cNvPicPr>
            <a:picLocks noChangeAspect="1"/>
          </p:cNvPicPr>
          <p:nvPr/>
        </p:nvPicPr>
        <p:blipFill>
          <a:blip r:embed="rId8"/>
          <a:stretch>
            <a:fillRect/>
          </a:stretch>
        </p:blipFill>
        <p:spPr>
          <a:xfrm>
            <a:off x="71717" y="1386719"/>
            <a:ext cx="3711388" cy="2614349"/>
          </a:xfrm>
          <a:prstGeom prst="rect">
            <a:avLst/>
          </a:prstGeom>
        </p:spPr>
      </p:pic>
      <p:pic>
        <p:nvPicPr>
          <p:cNvPr id="12" name="Picture 11" descr="St_Pauls_Academy_e40.jpg">
            <a:extLst>
              <a:ext uri="{FF2B5EF4-FFF2-40B4-BE49-F238E27FC236}">
                <a16:creationId xmlns:a16="http://schemas.microsoft.com/office/drawing/2014/main" id="{DF5F4B6C-A3CB-D445-2A9A-8497D0F6456B}"/>
              </a:ext>
            </a:extLst>
          </p:cNvPr>
          <p:cNvPicPr>
            <a:picLocks noChangeAspect="1"/>
          </p:cNvPicPr>
          <p:nvPr/>
        </p:nvPicPr>
        <p:blipFill>
          <a:blip r:embed="rId9"/>
          <a:stretch>
            <a:fillRect/>
          </a:stretch>
        </p:blipFill>
        <p:spPr>
          <a:xfrm>
            <a:off x="3881718" y="1385618"/>
            <a:ext cx="3926541" cy="2616551"/>
          </a:xfrm>
          <a:prstGeom prst="rect">
            <a:avLst/>
          </a:prstGeom>
        </p:spPr>
      </p:pic>
    </p:spTree>
    <p:extLst>
      <p:ext uri="{BB962C8B-B14F-4D97-AF65-F5344CB8AC3E}">
        <p14:creationId xmlns:p14="http://schemas.microsoft.com/office/powerpoint/2010/main" val="1023202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01D9-6385-EDE8-957A-B89A67012EEC}"/>
              </a:ext>
            </a:extLst>
          </p:cNvPr>
          <p:cNvSpPr>
            <a:spLocks noGrp="1"/>
          </p:cNvSpPr>
          <p:nvPr>
            <p:ph type="title"/>
          </p:nvPr>
        </p:nvSpPr>
        <p:spPr/>
        <p:txBody>
          <a:bodyPr/>
          <a:lstStyle/>
          <a:p>
            <a:r>
              <a:rPr lang="en-US" dirty="0">
                <a:latin typeface="Aestetico Bold"/>
              </a:rPr>
              <a:t>Your contribution to Nature restoration </a:t>
            </a:r>
            <a:endParaRPr lang="en-US" dirty="0"/>
          </a:p>
        </p:txBody>
      </p:sp>
      <p:pic>
        <p:nvPicPr>
          <p:cNvPr id="5" name="Content Placeholder 4" descr="A house with a door&#10;&#10;Description automatically generated">
            <a:extLst>
              <a:ext uri="{FF2B5EF4-FFF2-40B4-BE49-F238E27FC236}">
                <a16:creationId xmlns:a16="http://schemas.microsoft.com/office/drawing/2014/main" id="{287EFC61-2EE4-7702-6394-5444DC7AFB88}"/>
              </a:ext>
            </a:extLst>
          </p:cNvPr>
          <p:cNvPicPr>
            <a:picLocks noGrp="1" noChangeAspect="1"/>
          </p:cNvPicPr>
          <p:nvPr>
            <p:ph idx="1"/>
          </p:nvPr>
        </p:nvPicPr>
        <p:blipFill>
          <a:blip r:embed="rId3"/>
          <a:stretch>
            <a:fillRect/>
          </a:stretch>
        </p:blipFill>
        <p:spPr>
          <a:xfrm>
            <a:off x="9985501" y="122920"/>
            <a:ext cx="2085975" cy="1485900"/>
          </a:xfrm>
        </p:spPr>
      </p:pic>
      <p:sp>
        <p:nvSpPr>
          <p:cNvPr id="6" name="Content Placeholder 4">
            <a:extLst>
              <a:ext uri="{FF2B5EF4-FFF2-40B4-BE49-F238E27FC236}">
                <a16:creationId xmlns:a16="http://schemas.microsoft.com/office/drawing/2014/main" id="{AFBF9056-1422-E17F-6050-4BABF0A980D1}"/>
              </a:ext>
            </a:extLst>
          </p:cNvPr>
          <p:cNvSpPr>
            <a:spLocks noGrp="1"/>
          </p:cNvSpPr>
          <p:nvPr/>
        </p:nvSpPr>
        <p:spPr>
          <a:xfrm>
            <a:off x="6664149" y="1611839"/>
            <a:ext cx="5468655" cy="49071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cs typeface="Calibri"/>
              </a:rPr>
              <a:t>We can develop green and digital skills to use in future careers </a:t>
            </a:r>
            <a:endParaRPr lang="en-GB" dirty="0">
              <a:cs typeface="Calibri"/>
            </a:endParaRPr>
          </a:p>
          <a:p>
            <a:r>
              <a:rPr lang="en-GB">
                <a:cs typeface="Calibri"/>
              </a:rPr>
              <a:t>We can improve our physical, mental and emotional wellbeing </a:t>
            </a:r>
            <a:endParaRPr lang="en-GB" dirty="0">
              <a:cs typeface="Calibri"/>
            </a:endParaRPr>
          </a:p>
          <a:p>
            <a:r>
              <a:rPr lang="en-GB">
                <a:cs typeface="Calibri"/>
              </a:rPr>
              <a:t>We can contribute to nature recovery in England </a:t>
            </a:r>
          </a:p>
          <a:p>
            <a:r>
              <a:rPr lang="en-GB">
                <a:cs typeface="Calibri"/>
              </a:rPr>
              <a:t>We can take part in real scientific research </a:t>
            </a:r>
          </a:p>
          <a:p>
            <a:r>
              <a:rPr lang="en-GB" dirty="0">
                <a:cs typeface="Calibri"/>
              </a:rPr>
              <a:t>We can enhance biodiversity in our local area </a:t>
            </a:r>
          </a:p>
          <a:p>
            <a:r>
              <a:rPr lang="en-GB" dirty="0">
                <a:cs typeface="Calibri"/>
              </a:rPr>
              <a:t>We can gain recognition with the Climate Action Awards</a:t>
            </a:r>
          </a:p>
        </p:txBody>
      </p:sp>
      <p:pic>
        <p:nvPicPr>
          <p:cNvPr id="9" name="Picture 8" descr="RHS Sandhill School016">
            <a:extLst>
              <a:ext uri="{FF2B5EF4-FFF2-40B4-BE49-F238E27FC236}">
                <a16:creationId xmlns:a16="http://schemas.microsoft.com/office/drawing/2014/main" id="{6CAC482D-A5E7-63A7-4662-F6C0B7F360BE}"/>
              </a:ext>
            </a:extLst>
          </p:cNvPr>
          <p:cNvPicPr>
            <a:picLocks noChangeAspect="1"/>
          </p:cNvPicPr>
          <p:nvPr/>
        </p:nvPicPr>
        <p:blipFill>
          <a:blip r:embed="rId4"/>
          <a:stretch>
            <a:fillRect/>
          </a:stretch>
        </p:blipFill>
        <p:spPr>
          <a:xfrm>
            <a:off x="546538" y="1615731"/>
            <a:ext cx="5554717" cy="3718503"/>
          </a:xfrm>
          <a:prstGeom prst="rect">
            <a:avLst/>
          </a:prstGeom>
        </p:spPr>
      </p:pic>
    </p:spTree>
    <p:extLst>
      <p:ext uri="{BB962C8B-B14F-4D97-AF65-F5344CB8AC3E}">
        <p14:creationId xmlns:p14="http://schemas.microsoft.com/office/powerpoint/2010/main" val="85965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01D9-6385-EDE8-957A-B89A67012EEC}"/>
              </a:ext>
            </a:extLst>
          </p:cNvPr>
          <p:cNvSpPr>
            <a:spLocks noGrp="1"/>
          </p:cNvSpPr>
          <p:nvPr>
            <p:ph type="title"/>
          </p:nvPr>
        </p:nvSpPr>
        <p:spPr/>
        <p:txBody>
          <a:bodyPr/>
          <a:lstStyle/>
          <a:p>
            <a:r>
              <a:rPr lang="en-US" dirty="0">
                <a:latin typeface="Aestetico Bold"/>
              </a:rPr>
              <a:t>How can staff members help? </a:t>
            </a:r>
            <a:endParaRPr lang="en-US" dirty="0"/>
          </a:p>
        </p:txBody>
      </p:sp>
      <p:pic>
        <p:nvPicPr>
          <p:cNvPr id="5" name="Content Placeholder 4" descr="A house with a door&#10;&#10;Description automatically generated">
            <a:extLst>
              <a:ext uri="{FF2B5EF4-FFF2-40B4-BE49-F238E27FC236}">
                <a16:creationId xmlns:a16="http://schemas.microsoft.com/office/drawing/2014/main" id="{287EFC61-2EE4-7702-6394-5444DC7AFB88}"/>
              </a:ext>
            </a:extLst>
          </p:cNvPr>
          <p:cNvPicPr>
            <a:picLocks noGrp="1" noChangeAspect="1"/>
          </p:cNvPicPr>
          <p:nvPr>
            <p:ph idx="1"/>
          </p:nvPr>
        </p:nvPicPr>
        <p:blipFill>
          <a:blip r:embed="rId3"/>
          <a:stretch>
            <a:fillRect/>
          </a:stretch>
        </p:blipFill>
        <p:spPr>
          <a:xfrm>
            <a:off x="9985501" y="122920"/>
            <a:ext cx="2085975" cy="1485900"/>
          </a:xfrm>
        </p:spPr>
      </p:pic>
      <p:sp>
        <p:nvSpPr>
          <p:cNvPr id="6" name="Content Placeholder 4">
            <a:extLst>
              <a:ext uri="{FF2B5EF4-FFF2-40B4-BE49-F238E27FC236}">
                <a16:creationId xmlns:a16="http://schemas.microsoft.com/office/drawing/2014/main" id="{AFBF9056-1422-E17F-6050-4BABF0A980D1}"/>
              </a:ext>
            </a:extLst>
          </p:cNvPr>
          <p:cNvSpPr>
            <a:spLocks noGrp="1"/>
          </p:cNvSpPr>
          <p:nvPr/>
        </p:nvSpPr>
        <p:spPr>
          <a:xfrm>
            <a:off x="6664149" y="1611839"/>
            <a:ext cx="5468655" cy="490718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cs typeface="Calibri"/>
              </a:rPr>
              <a:t>Teachers can use the Nature Park resources to support curriculum delivery</a:t>
            </a:r>
          </a:p>
          <a:p>
            <a:r>
              <a:rPr lang="en-GB" dirty="0">
                <a:cs typeface="Calibri"/>
              </a:rPr>
              <a:t>Head teachers can support teachers and help us to grow and develop our outdoor spaces </a:t>
            </a:r>
          </a:p>
          <a:p>
            <a:r>
              <a:rPr lang="en-GB" dirty="0">
                <a:cs typeface="Calibri"/>
              </a:rPr>
              <a:t>Geography leads can take part in fieldwork studies using GIS technology </a:t>
            </a:r>
            <a:endParaRPr lang="en-GB" dirty="0"/>
          </a:p>
          <a:p>
            <a:r>
              <a:rPr lang="en-GB" dirty="0">
                <a:cs typeface="Calibri"/>
              </a:rPr>
              <a:t>Science leads can take part in real life scientific research on biodiversity </a:t>
            </a:r>
          </a:p>
          <a:p>
            <a:r>
              <a:rPr lang="en-GB" dirty="0">
                <a:cs typeface="Calibri"/>
              </a:rPr>
              <a:t>Wellbeing leads can help pupils build agency to respond positively to the biodiversity crisis </a:t>
            </a:r>
          </a:p>
          <a:p>
            <a:r>
              <a:rPr lang="en-GB" dirty="0">
                <a:cs typeface="Calibri"/>
              </a:rPr>
              <a:t>Careers leads can help pupils develop skills for their future</a:t>
            </a:r>
          </a:p>
        </p:txBody>
      </p:sp>
      <p:pic>
        <p:nvPicPr>
          <p:cNvPr id="7" name="Picture 6" descr="RHS Sandhill School028">
            <a:extLst>
              <a:ext uri="{FF2B5EF4-FFF2-40B4-BE49-F238E27FC236}">
                <a16:creationId xmlns:a16="http://schemas.microsoft.com/office/drawing/2014/main" id="{0828C691-A748-51F0-A63A-AE6312F1E249}"/>
              </a:ext>
            </a:extLst>
          </p:cNvPr>
          <p:cNvPicPr>
            <a:picLocks noChangeAspect="1"/>
          </p:cNvPicPr>
          <p:nvPr/>
        </p:nvPicPr>
        <p:blipFill>
          <a:blip r:embed="rId4"/>
          <a:stretch>
            <a:fillRect/>
          </a:stretch>
        </p:blipFill>
        <p:spPr>
          <a:xfrm>
            <a:off x="554966" y="1609397"/>
            <a:ext cx="5546784" cy="3682336"/>
          </a:xfrm>
          <a:prstGeom prst="rect">
            <a:avLst/>
          </a:prstGeom>
        </p:spPr>
      </p:pic>
    </p:spTree>
    <p:extLst>
      <p:ext uri="{BB962C8B-B14F-4D97-AF65-F5344CB8AC3E}">
        <p14:creationId xmlns:p14="http://schemas.microsoft.com/office/powerpoint/2010/main" val="364729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A9AC-E404-315C-5FE6-018FB685577F}"/>
              </a:ext>
            </a:extLst>
          </p:cNvPr>
          <p:cNvSpPr>
            <a:spLocks noGrp="1"/>
          </p:cNvSpPr>
          <p:nvPr>
            <p:ph type="title"/>
          </p:nvPr>
        </p:nvSpPr>
        <p:spPr/>
        <p:txBody>
          <a:bodyPr>
            <a:normAutofit fontScale="90000"/>
          </a:bodyPr>
          <a:lstStyle/>
          <a:p>
            <a:r>
              <a:rPr lang="en-US" dirty="0">
                <a:latin typeface="Aestetico Bold"/>
              </a:rPr>
              <a:t>What impact could we have?</a:t>
            </a:r>
            <a:endParaRPr lang="en-US" dirty="0"/>
          </a:p>
        </p:txBody>
      </p:sp>
      <p:sp>
        <p:nvSpPr>
          <p:cNvPr id="3" name="Content Placeholder 2">
            <a:extLst>
              <a:ext uri="{FF2B5EF4-FFF2-40B4-BE49-F238E27FC236}">
                <a16:creationId xmlns:a16="http://schemas.microsoft.com/office/drawing/2014/main" id="{C87BDF06-0DDD-BF06-DAF9-C53934988C00}"/>
              </a:ext>
            </a:extLst>
          </p:cNvPr>
          <p:cNvSpPr>
            <a:spLocks noGrp="1"/>
          </p:cNvSpPr>
          <p:nvPr>
            <p:ph idx="1"/>
          </p:nvPr>
        </p:nvSpPr>
        <p:spPr/>
        <p:txBody>
          <a:bodyPr vert="horz" lIns="91440" tIns="45720" rIns="91440" bIns="45720" rtlCol="0" anchor="t">
            <a:normAutofit/>
          </a:bodyPr>
          <a:lstStyle/>
          <a:p>
            <a:pPr marL="0" indent="0">
              <a:buNone/>
            </a:pPr>
            <a:r>
              <a:rPr lang="en-US">
                <a:solidFill>
                  <a:srgbClr val="132F1D"/>
                </a:solidFill>
                <a:latin typeface="Calibri"/>
                <a:ea typeface="Arial"/>
                <a:cs typeface="Calibri"/>
              </a:rPr>
              <a:t>Every school and pupil in England we could create:</a:t>
            </a:r>
            <a:endParaRPr lang="en-US">
              <a:cs typeface="Calibri" panose="020F0502020204030204"/>
            </a:endParaRPr>
          </a:p>
          <a:p>
            <a:pPr marL="0" indent="0">
              <a:buNone/>
            </a:pPr>
            <a:endParaRPr lang="en-US">
              <a:solidFill>
                <a:srgbClr val="132F1D"/>
              </a:solidFill>
              <a:latin typeface="Calibri"/>
              <a:ea typeface="Arial"/>
              <a:cs typeface="Calibri"/>
            </a:endParaRPr>
          </a:p>
          <a:p>
            <a:pPr marL="0" indent="0">
              <a:buNone/>
            </a:pPr>
            <a:endParaRPr lang="en-US">
              <a:cs typeface="Calibri"/>
            </a:endParaRPr>
          </a:p>
        </p:txBody>
      </p:sp>
      <p:pic>
        <p:nvPicPr>
          <p:cNvPr id="6" name="Picture 5" descr="A couple of people holding hands&#10;&#10;Description automatically generated">
            <a:extLst>
              <a:ext uri="{FF2B5EF4-FFF2-40B4-BE49-F238E27FC236}">
                <a16:creationId xmlns:a16="http://schemas.microsoft.com/office/drawing/2014/main" id="{75E5532B-F6C0-4D19-3E1E-ADB709078558}"/>
              </a:ext>
            </a:extLst>
          </p:cNvPr>
          <p:cNvPicPr>
            <a:picLocks noChangeAspect="1"/>
          </p:cNvPicPr>
          <p:nvPr/>
        </p:nvPicPr>
        <p:blipFill>
          <a:blip r:embed="rId3"/>
          <a:stretch>
            <a:fillRect/>
          </a:stretch>
        </p:blipFill>
        <p:spPr>
          <a:xfrm>
            <a:off x="10202867" y="167209"/>
            <a:ext cx="1635065" cy="1226299"/>
          </a:xfrm>
          <a:prstGeom prst="rect">
            <a:avLst/>
          </a:prstGeom>
        </p:spPr>
      </p:pic>
      <p:pic>
        <p:nvPicPr>
          <p:cNvPr id="7" name="Picture 6" descr="_DSC8395">
            <a:extLst>
              <a:ext uri="{FF2B5EF4-FFF2-40B4-BE49-F238E27FC236}">
                <a16:creationId xmlns:a16="http://schemas.microsoft.com/office/drawing/2014/main" id="{7F0AC000-D91F-353E-9368-FFD7613B92E6}"/>
              </a:ext>
            </a:extLst>
          </p:cNvPr>
          <p:cNvPicPr>
            <a:picLocks noChangeAspect="1"/>
          </p:cNvPicPr>
          <p:nvPr/>
        </p:nvPicPr>
        <p:blipFill>
          <a:blip r:embed="rId4"/>
          <a:stretch>
            <a:fillRect/>
          </a:stretch>
        </p:blipFill>
        <p:spPr>
          <a:xfrm>
            <a:off x="6365631" y="2096809"/>
            <a:ext cx="5488353" cy="3660842"/>
          </a:xfrm>
          <a:prstGeom prst="rect">
            <a:avLst/>
          </a:prstGeom>
        </p:spPr>
      </p:pic>
      <p:pic>
        <p:nvPicPr>
          <p:cNvPr id="4" name="Picture 3" descr="A green and black logo&#10;&#10;Description automatically generated">
            <a:extLst>
              <a:ext uri="{FF2B5EF4-FFF2-40B4-BE49-F238E27FC236}">
                <a16:creationId xmlns:a16="http://schemas.microsoft.com/office/drawing/2014/main" id="{93A01E70-4366-917F-358D-9AA5F83455E8}"/>
              </a:ext>
            </a:extLst>
          </p:cNvPr>
          <p:cNvPicPr>
            <a:picLocks noChangeAspect="1"/>
          </p:cNvPicPr>
          <p:nvPr/>
        </p:nvPicPr>
        <p:blipFill>
          <a:blip r:embed="rId5"/>
          <a:stretch>
            <a:fillRect/>
          </a:stretch>
        </p:blipFill>
        <p:spPr>
          <a:xfrm>
            <a:off x="2450601" y="2368188"/>
            <a:ext cx="1552575" cy="1485900"/>
          </a:xfrm>
          <a:prstGeom prst="rect">
            <a:avLst/>
          </a:prstGeom>
        </p:spPr>
      </p:pic>
      <p:pic>
        <p:nvPicPr>
          <p:cNvPr id="8" name="Picture 7" descr="A green leaf with black background&#10;&#10;Description automatically generated">
            <a:extLst>
              <a:ext uri="{FF2B5EF4-FFF2-40B4-BE49-F238E27FC236}">
                <a16:creationId xmlns:a16="http://schemas.microsoft.com/office/drawing/2014/main" id="{69048055-D6ED-1E83-E987-A9E3C55A165A}"/>
              </a:ext>
            </a:extLst>
          </p:cNvPr>
          <p:cNvPicPr>
            <a:picLocks noChangeAspect="1"/>
          </p:cNvPicPr>
          <p:nvPr/>
        </p:nvPicPr>
        <p:blipFill>
          <a:blip r:embed="rId6"/>
          <a:stretch>
            <a:fillRect/>
          </a:stretch>
        </p:blipFill>
        <p:spPr>
          <a:xfrm>
            <a:off x="556963" y="2391090"/>
            <a:ext cx="1000252" cy="1485449"/>
          </a:xfrm>
          <a:prstGeom prst="rect">
            <a:avLst/>
          </a:prstGeom>
        </p:spPr>
      </p:pic>
      <p:sp>
        <p:nvSpPr>
          <p:cNvPr id="9" name="TextBox 8">
            <a:extLst>
              <a:ext uri="{FF2B5EF4-FFF2-40B4-BE49-F238E27FC236}">
                <a16:creationId xmlns:a16="http://schemas.microsoft.com/office/drawing/2014/main" id="{7245DE07-C9ED-3EAE-D95D-C8B214EDD625}"/>
              </a:ext>
            </a:extLst>
          </p:cNvPr>
          <p:cNvSpPr txBox="1"/>
          <p:nvPr/>
        </p:nvSpPr>
        <p:spPr>
          <a:xfrm>
            <a:off x="496343" y="3870972"/>
            <a:ext cx="11286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24,413 </a:t>
            </a:r>
          </a:p>
        </p:txBody>
      </p:sp>
      <p:sp>
        <p:nvSpPr>
          <p:cNvPr id="10" name="TextBox 9">
            <a:extLst>
              <a:ext uri="{FF2B5EF4-FFF2-40B4-BE49-F238E27FC236}">
                <a16:creationId xmlns:a16="http://schemas.microsoft.com/office/drawing/2014/main" id="{B17E43FB-534C-363B-F234-A88793173D67}"/>
              </a:ext>
            </a:extLst>
          </p:cNvPr>
          <p:cNvSpPr txBox="1"/>
          <p:nvPr/>
        </p:nvSpPr>
        <p:spPr>
          <a:xfrm>
            <a:off x="2463872" y="3855792"/>
            <a:ext cx="17170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9.1 million</a:t>
            </a:r>
          </a:p>
        </p:txBody>
      </p:sp>
      <p:pic>
        <p:nvPicPr>
          <p:cNvPr id="11" name="Picture 10" descr="A blue bird with black background&#10;&#10;Description automatically generated">
            <a:extLst>
              <a:ext uri="{FF2B5EF4-FFF2-40B4-BE49-F238E27FC236}">
                <a16:creationId xmlns:a16="http://schemas.microsoft.com/office/drawing/2014/main" id="{E3C66DA8-4B80-2838-C978-0FFB16857E94}"/>
              </a:ext>
            </a:extLst>
          </p:cNvPr>
          <p:cNvPicPr>
            <a:picLocks noChangeAspect="1"/>
          </p:cNvPicPr>
          <p:nvPr/>
        </p:nvPicPr>
        <p:blipFill>
          <a:blip r:embed="rId7"/>
          <a:stretch>
            <a:fillRect/>
          </a:stretch>
        </p:blipFill>
        <p:spPr>
          <a:xfrm>
            <a:off x="2202541" y="4591503"/>
            <a:ext cx="1026887" cy="1220108"/>
          </a:xfrm>
          <a:prstGeom prst="rect">
            <a:avLst/>
          </a:prstGeom>
        </p:spPr>
      </p:pic>
      <p:pic>
        <p:nvPicPr>
          <p:cNvPr id="12" name="Picture 11" descr="A blue butterfly with black squares&#10;&#10;Description automatically generated">
            <a:extLst>
              <a:ext uri="{FF2B5EF4-FFF2-40B4-BE49-F238E27FC236}">
                <a16:creationId xmlns:a16="http://schemas.microsoft.com/office/drawing/2014/main" id="{5F57E675-98AA-45B9-8BF0-8471428FAB1E}"/>
              </a:ext>
            </a:extLst>
          </p:cNvPr>
          <p:cNvPicPr>
            <a:picLocks noChangeAspect="1"/>
          </p:cNvPicPr>
          <p:nvPr/>
        </p:nvPicPr>
        <p:blipFill>
          <a:blip r:embed="rId8"/>
          <a:stretch>
            <a:fillRect/>
          </a:stretch>
        </p:blipFill>
        <p:spPr>
          <a:xfrm>
            <a:off x="4839969" y="3521799"/>
            <a:ext cx="1467759" cy="917123"/>
          </a:xfrm>
          <a:prstGeom prst="rect">
            <a:avLst/>
          </a:prstGeom>
        </p:spPr>
      </p:pic>
      <p:pic>
        <p:nvPicPr>
          <p:cNvPr id="13" name="Picture 12">
            <a:extLst>
              <a:ext uri="{FF2B5EF4-FFF2-40B4-BE49-F238E27FC236}">
                <a16:creationId xmlns:a16="http://schemas.microsoft.com/office/drawing/2014/main" id="{D36023CC-D523-4F51-741E-AE9754620C0B}"/>
              </a:ext>
            </a:extLst>
          </p:cNvPr>
          <p:cNvPicPr>
            <a:picLocks noChangeAspect="1"/>
          </p:cNvPicPr>
          <p:nvPr/>
        </p:nvPicPr>
        <p:blipFill>
          <a:blip r:embed="rId9"/>
          <a:stretch>
            <a:fillRect/>
          </a:stretch>
        </p:blipFill>
        <p:spPr>
          <a:xfrm>
            <a:off x="4838110" y="2303914"/>
            <a:ext cx="1455512" cy="782412"/>
          </a:xfrm>
          <a:prstGeom prst="rect">
            <a:avLst/>
          </a:prstGeom>
        </p:spPr>
      </p:pic>
      <p:pic>
        <p:nvPicPr>
          <p:cNvPr id="14" name="Picture 13" descr="A green leafy plant with black background&#10;&#10;Description automatically generated">
            <a:extLst>
              <a:ext uri="{FF2B5EF4-FFF2-40B4-BE49-F238E27FC236}">
                <a16:creationId xmlns:a16="http://schemas.microsoft.com/office/drawing/2014/main" id="{AD2CBAE4-EB56-8A3A-9B72-CFFA7FCFA4DE}"/>
              </a:ext>
            </a:extLst>
          </p:cNvPr>
          <p:cNvPicPr>
            <a:picLocks noChangeAspect="1"/>
          </p:cNvPicPr>
          <p:nvPr/>
        </p:nvPicPr>
        <p:blipFill>
          <a:blip r:embed="rId10"/>
          <a:stretch>
            <a:fillRect/>
          </a:stretch>
        </p:blipFill>
        <p:spPr>
          <a:xfrm>
            <a:off x="593860" y="4817745"/>
            <a:ext cx="1248502" cy="769439"/>
          </a:xfrm>
          <a:prstGeom prst="rect">
            <a:avLst/>
          </a:prstGeom>
        </p:spPr>
      </p:pic>
      <p:pic>
        <p:nvPicPr>
          <p:cNvPr id="15" name="Picture 14" descr="A cartoon mustache with black background&#10;&#10;Description automatically generated">
            <a:extLst>
              <a:ext uri="{FF2B5EF4-FFF2-40B4-BE49-F238E27FC236}">
                <a16:creationId xmlns:a16="http://schemas.microsoft.com/office/drawing/2014/main" id="{771497C4-FDB5-D35F-3CF1-733C91168508}"/>
              </a:ext>
            </a:extLst>
          </p:cNvPr>
          <p:cNvPicPr>
            <a:picLocks noChangeAspect="1"/>
          </p:cNvPicPr>
          <p:nvPr/>
        </p:nvPicPr>
        <p:blipFill>
          <a:blip r:embed="rId11"/>
          <a:stretch>
            <a:fillRect/>
          </a:stretch>
        </p:blipFill>
        <p:spPr>
          <a:xfrm>
            <a:off x="3875495" y="4853169"/>
            <a:ext cx="1371601" cy="815068"/>
          </a:xfrm>
          <a:prstGeom prst="rect">
            <a:avLst/>
          </a:prstGeom>
        </p:spPr>
      </p:pic>
      <p:pic>
        <p:nvPicPr>
          <p:cNvPr id="16" name="Picture 15" descr="A green logo with circles&#10;&#10;Description automatically generated">
            <a:extLst>
              <a:ext uri="{FF2B5EF4-FFF2-40B4-BE49-F238E27FC236}">
                <a16:creationId xmlns:a16="http://schemas.microsoft.com/office/drawing/2014/main" id="{B9A9CC9A-5BF1-7D81-2E52-BE57CA28959B}"/>
              </a:ext>
            </a:extLst>
          </p:cNvPr>
          <p:cNvPicPr>
            <a:picLocks noChangeAspect="1"/>
          </p:cNvPicPr>
          <p:nvPr/>
        </p:nvPicPr>
        <p:blipFill>
          <a:blip r:embed="rId12"/>
          <a:stretch>
            <a:fillRect/>
          </a:stretch>
        </p:blipFill>
        <p:spPr>
          <a:xfrm>
            <a:off x="5567679" y="4650241"/>
            <a:ext cx="680358" cy="919390"/>
          </a:xfrm>
          <a:prstGeom prst="rect">
            <a:avLst/>
          </a:prstGeom>
        </p:spPr>
      </p:pic>
    </p:spTree>
    <p:extLst>
      <p:ext uri="{BB962C8B-B14F-4D97-AF65-F5344CB8AC3E}">
        <p14:creationId xmlns:p14="http://schemas.microsoft.com/office/powerpoint/2010/main" val="2179861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7732-3603-5A9E-3D3C-C3BB421745EA}"/>
              </a:ext>
            </a:extLst>
          </p:cNvPr>
          <p:cNvSpPr>
            <a:spLocks noGrp="1"/>
          </p:cNvSpPr>
          <p:nvPr>
            <p:ph type="title"/>
          </p:nvPr>
        </p:nvSpPr>
        <p:spPr/>
        <p:txBody>
          <a:bodyPr/>
          <a:lstStyle/>
          <a:p>
            <a:r>
              <a:rPr lang="en-US">
                <a:latin typeface="Aestetico Bold"/>
              </a:rPr>
              <a:t>Let's get started! </a:t>
            </a:r>
            <a:endParaRPr lang="en-US"/>
          </a:p>
        </p:txBody>
      </p:sp>
      <p:sp>
        <p:nvSpPr>
          <p:cNvPr id="3" name="Content Placeholder 2">
            <a:extLst>
              <a:ext uri="{FF2B5EF4-FFF2-40B4-BE49-F238E27FC236}">
                <a16:creationId xmlns:a16="http://schemas.microsoft.com/office/drawing/2014/main" id="{18567435-73CB-6709-08E1-ED48CABD7A6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785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CFB639-DAFF-D06C-396D-AABCA6D6920A}"/>
              </a:ext>
            </a:extLst>
          </p:cNvPr>
          <p:cNvSpPr txBox="1"/>
          <p:nvPr/>
        </p:nvSpPr>
        <p:spPr>
          <a:xfrm>
            <a:off x="2567116" y="1269656"/>
            <a:ext cx="708865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latin typeface="Aestetico Bold"/>
                <a:cs typeface="Calibri"/>
              </a:rPr>
              <a:t>Thank you (insert education setting name) </a:t>
            </a:r>
            <a:endParaRPr lang="en-US"/>
          </a:p>
        </p:txBody>
      </p:sp>
    </p:spTree>
    <p:extLst>
      <p:ext uri="{BB962C8B-B14F-4D97-AF65-F5344CB8AC3E}">
        <p14:creationId xmlns:p14="http://schemas.microsoft.com/office/powerpoint/2010/main" val="315928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normAutofit/>
          </a:bodyPr>
          <a:lstStyle/>
          <a:p>
            <a:r>
              <a:rPr lang="en-US" sz="4800" dirty="0">
                <a:latin typeface="Aestetico Bold"/>
              </a:rPr>
              <a:t>Nature Restoration: Your part in supporting local nature to thrive </a:t>
            </a:r>
            <a:endParaRPr lang="en-US" sz="4800"/>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vert="horz" lIns="91440" tIns="45720" rIns="91440" bIns="45720" rtlCol="0" anchor="t">
            <a:normAutofit/>
          </a:bodyPr>
          <a:lstStyle/>
          <a:p>
            <a:r>
              <a:rPr lang="en-US">
                <a:cs typeface="Calibri"/>
              </a:rPr>
              <a:t>The National Education Nature Park</a:t>
            </a:r>
            <a:endParaRPr lang="en-US"/>
          </a:p>
        </p:txBody>
      </p:sp>
    </p:spTree>
    <p:extLst>
      <p:ext uri="{BB962C8B-B14F-4D97-AF65-F5344CB8AC3E}">
        <p14:creationId xmlns:p14="http://schemas.microsoft.com/office/powerpoint/2010/main" val="129456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dirty="0">
                <a:latin typeface="Aestetico Bold"/>
              </a:rPr>
              <a:t>Nature Mysteries</a:t>
            </a:r>
            <a:endParaRPr lang="en-US" dirty="0"/>
          </a:p>
        </p:txBody>
      </p:sp>
      <p:pic>
        <p:nvPicPr>
          <p:cNvPr id="5" name="Content Placeholder 4" descr="A red microscope on a black background&#10;&#10;Description automatically generated">
            <a:extLst>
              <a:ext uri="{FF2B5EF4-FFF2-40B4-BE49-F238E27FC236}">
                <a16:creationId xmlns:a16="http://schemas.microsoft.com/office/drawing/2014/main" id="{5B48D31A-8D72-511A-B05C-57F209251186}"/>
              </a:ext>
            </a:extLst>
          </p:cNvPr>
          <p:cNvPicPr>
            <a:picLocks noGrp="1" noChangeAspect="1"/>
          </p:cNvPicPr>
          <p:nvPr>
            <p:ph idx="1"/>
          </p:nvPr>
        </p:nvPicPr>
        <p:blipFill>
          <a:blip r:embed="rId3"/>
          <a:stretch>
            <a:fillRect/>
          </a:stretch>
        </p:blipFill>
        <p:spPr>
          <a:xfrm>
            <a:off x="10433656" y="9588"/>
            <a:ext cx="1076325" cy="1543050"/>
          </a:xfrm>
        </p:spPr>
      </p:pic>
    </p:spTree>
    <p:extLst>
      <p:ext uri="{BB962C8B-B14F-4D97-AF65-F5344CB8AC3E}">
        <p14:creationId xmlns:p14="http://schemas.microsoft.com/office/powerpoint/2010/main" val="4150017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dirty="0">
                <a:latin typeface="Aestetico Bold"/>
              </a:rPr>
              <a:t>Nature Mysteries</a:t>
            </a:r>
            <a:endParaRPr lang="en-US" dirty="0"/>
          </a:p>
        </p:txBody>
      </p:sp>
      <p:pic>
        <p:nvPicPr>
          <p:cNvPr id="5" name="Content Placeholder 4" descr="A red microscope on a black background&#10;&#10;Description automatically generated">
            <a:extLst>
              <a:ext uri="{FF2B5EF4-FFF2-40B4-BE49-F238E27FC236}">
                <a16:creationId xmlns:a16="http://schemas.microsoft.com/office/drawing/2014/main" id="{5B48D31A-8D72-511A-B05C-57F209251186}"/>
              </a:ext>
            </a:extLst>
          </p:cNvPr>
          <p:cNvPicPr>
            <a:picLocks noGrp="1" noChangeAspect="1"/>
          </p:cNvPicPr>
          <p:nvPr>
            <p:ph idx="1"/>
          </p:nvPr>
        </p:nvPicPr>
        <p:blipFill>
          <a:blip r:embed="rId3"/>
          <a:stretch>
            <a:fillRect/>
          </a:stretch>
        </p:blipFill>
        <p:spPr>
          <a:xfrm>
            <a:off x="10433656" y="9588"/>
            <a:ext cx="1076325" cy="1543050"/>
          </a:xfrm>
        </p:spPr>
      </p:pic>
      <p:pic>
        <p:nvPicPr>
          <p:cNvPr id="1026" name="Picture 2" descr="RHS London Orchid Show and Plant Fai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38" r="75737"/>
          <a:stretch/>
        </p:blipFill>
        <p:spPr bwMode="auto">
          <a:xfrm>
            <a:off x="5142690" y="1036637"/>
            <a:ext cx="1838326" cy="5076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WIS735"/>
          <p:cNvPicPr>
            <a:picLocks noChangeAspect="1" noChangeArrowheads="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6981016" y="1737167"/>
            <a:ext cx="5210984" cy="34783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owSensoryPlanters_0119">
            <a:extLst>
              <a:ext uri="{FF2B5EF4-FFF2-40B4-BE49-F238E27FC236}">
                <a16:creationId xmlns:a16="http://schemas.microsoft.com/office/drawing/2014/main" id="{B341F2E1-DBA7-6AD7-FA8D-00DB8452D42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3907" y="1692841"/>
            <a:ext cx="5156199" cy="3472316"/>
          </a:xfrm>
          <a:prstGeom prst="rect">
            <a:avLst/>
          </a:prstGeom>
        </p:spPr>
      </p:pic>
    </p:spTree>
    <p:extLst>
      <p:ext uri="{BB962C8B-B14F-4D97-AF65-F5344CB8AC3E}">
        <p14:creationId xmlns:p14="http://schemas.microsoft.com/office/powerpoint/2010/main" val="162702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dirty="0">
                <a:latin typeface="Aestetico Bold"/>
              </a:rPr>
              <a:t>Nature Mysteries</a:t>
            </a:r>
            <a:endParaRPr lang="en-US" dirty="0"/>
          </a:p>
        </p:txBody>
      </p:sp>
      <p:pic>
        <p:nvPicPr>
          <p:cNvPr id="5" name="Content Placeholder 4" descr="A red microscope on a black background&#10;&#10;Description automatically generated">
            <a:extLst>
              <a:ext uri="{FF2B5EF4-FFF2-40B4-BE49-F238E27FC236}">
                <a16:creationId xmlns:a16="http://schemas.microsoft.com/office/drawing/2014/main" id="{5B48D31A-8D72-511A-B05C-57F209251186}"/>
              </a:ext>
            </a:extLst>
          </p:cNvPr>
          <p:cNvPicPr>
            <a:picLocks noGrp="1" noChangeAspect="1"/>
          </p:cNvPicPr>
          <p:nvPr>
            <p:ph idx="1"/>
          </p:nvPr>
        </p:nvPicPr>
        <p:blipFill>
          <a:blip r:embed="rId3"/>
          <a:stretch>
            <a:fillRect/>
          </a:stretch>
        </p:blipFill>
        <p:spPr>
          <a:xfrm>
            <a:off x="10433656" y="9588"/>
            <a:ext cx="1076325" cy="1543050"/>
          </a:xfrm>
        </p:spPr>
      </p:pic>
      <p:pic>
        <p:nvPicPr>
          <p:cNvPr id="6" name="Picture 2" descr="RHS London Orchid Show and Plant Fair"/>
          <p:cNvPicPr>
            <a:picLocks noChangeAspect="1" noChangeArrowheads="1"/>
          </p:cNvPicPr>
          <p:nvPr/>
        </p:nvPicPr>
        <p:blipFill rotWithShape="1">
          <a:blip r:embed="rId4">
            <a:extLst>
              <a:ext uri="{28A0092B-C50C-407E-A947-70E740481C1C}">
                <a14:useLocalDpi xmlns:a14="http://schemas.microsoft.com/office/drawing/2010/main" val="0"/>
              </a:ext>
            </a:extLst>
          </a:blip>
          <a:srcRect l="138" r="75737"/>
          <a:stretch/>
        </p:blipFill>
        <p:spPr bwMode="auto">
          <a:xfrm>
            <a:off x="5180869" y="1046162"/>
            <a:ext cx="1838326" cy="5076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WIS7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1016" y="1737167"/>
            <a:ext cx="5210984" cy="34783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owSensoryPlanters_0119">
            <a:extLst>
              <a:ext uri="{FF2B5EF4-FFF2-40B4-BE49-F238E27FC236}">
                <a16:creationId xmlns:a16="http://schemas.microsoft.com/office/drawing/2014/main" id="{EA19A78C-AC7E-526F-627C-AC9A061A6CB6}"/>
              </a:ext>
            </a:extLst>
          </p:cNvPr>
          <p:cNvPicPr>
            <a:picLocks noChangeAspect="1"/>
          </p:cNvPicPr>
          <p:nvPr/>
        </p:nvPicPr>
        <p:blipFill>
          <a:blip r:embed="rId6"/>
          <a:stretch>
            <a:fillRect/>
          </a:stretch>
        </p:blipFill>
        <p:spPr>
          <a:xfrm>
            <a:off x="-3907" y="1692841"/>
            <a:ext cx="5156199" cy="3472316"/>
          </a:xfrm>
          <a:prstGeom prst="rect">
            <a:avLst/>
          </a:prstGeom>
        </p:spPr>
      </p:pic>
    </p:spTree>
    <p:extLst>
      <p:ext uri="{BB962C8B-B14F-4D97-AF65-F5344CB8AC3E}">
        <p14:creationId xmlns:p14="http://schemas.microsoft.com/office/powerpoint/2010/main" val="101252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normAutofit fontScale="90000"/>
          </a:bodyPr>
          <a:lstStyle/>
          <a:p>
            <a:r>
              <a:rPr lang="en-US" dirty="0">
                <a:latin typeface="Aestetico Bold"/>
              </a:rPr>
              <a:t>Who has developed the National Education Nature Park?</a:t>
            </a:r>
            <a:endParaRPr lang="en-US" dirty="0"/>
          </a:p>
        </p:txBody>
      </p:sp>
      <p:sp>
        <p:nvSpPr>
          <p:cNvPr id="5" name="AutoShape 2" descr="https://euc-powerpoint.officeapps.live.com/pods/GetClipboardImage.ashx?Id=7e757103-fbdb-4db1-9e2d-95a6d5d7822c&amp;DC=GEU2&amp;pkey=f822ab87-e4cb-46c1-8bbf-1ebf63a8d853&amp;wdwaccluster=GEU2"/>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C4205D24-6F9B-F1C3-6591-CC4B8A385459}"/>
              </a:ext>
            </a:extLst>
          </p:cNvPr>
          <p:cNvPicPr>
            <a:picLocks noChangeAspect="1"/>
          </p:cNvPicPr>
          <p:nvPr/>
        </p:nvPicPr>
        <p:blipFill rotWithShape="1">
          <a:blip r:embed="rId2"/>
          <a:srcRect l="-86" r="69620" b="1975"/>
          <a:stretch/>
        </p:blipFill>
        <p:spPr>
          <a:xfrm>
            <a:off x="519503" y="1995610"/>
            <a:ext cx="1759374" cy="2873985"/>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68DE0CBA-FD58-7790-6099-17BBFB9282DE}"/>
              </a:ext>
            </a:extLst>
          </p:cNvPr>
          <p:cNvPicPr>
            <a:picLocks noChangeAspect="1"/>
          </p:cNvPicPr>
          <p:nvPr/>
        </p:nvPicPr>
        <p:blipFill rotWithShape="1">
          <a:blip r:embed="rId3"/>
          <a:srcRect l="11158" t="15232" r="75158" b="14553"/>
          <a:stretch/>
        </p:blipFill>
        <p:spPr>
          <a:xfrm>
            <a:off x="10189591" y="1997040"/>
            <a:ext cx="876554" cy="2866730"/>
          </a:xfrm>
          <a:prstGeom prst="rect">
            <a:avLst/>
          </a:prstGeom>
        </p:spPr>
      </p:pic>
      <p:pic>
        <p:nvPicPr>
          <p:cNvPr id="9" name="Picture 8" descr="A green logo with a tree and a shield&#10;&#10;Description automatically generated">
            <a:extLst>
              <a:ext uri="{FF2B5EF4-FFF2-40B4-BE49-F238E27FC236}">
                <a16:creationId xmlns:a16="http://schemas.microsoft.com/office/drawing/2014/main" id="{52E65AA9-58A2-23CB-B482-D7BFC3D14C39}"/>
              </a:ext>
            </a:extLst>
          </p:cNvPr>
          <p:cNvPicPr>
            <a:picLocks noChangeAspect="1"/>
          </p:cNvPicPr>
          <p:nvPr/>
        </p:nvPicPr>
        <p:blipFill rotWithShape="1">
          <a:blip r:embed="rId4"/>
          <a:srcRect t="11296" r="49736" b="13177"/>
          <a:stretch/>
        </p:blipFill>
        <p:spPr>
          <a:xfrm>
            <a:off x="4295775" y="1996037"/>
            <a:ext cx="3601466" cy="2875889"/>
          </a:xfrm>
          <a:prstGeom prst="rect">
            <a:avLst/>
          </a:prstGeom>
        </p:spPr>
      </p:pic>
    </p:spTree>
    <p:extLst>
      <p:ext uri="{BB962C8B-B14F-4D97-AF65-F5344CB8AC3E}">
        <p14:creationId xmlns:p14="http://schemas.microsoft.com/office/powerpoint/2010/main" val="3559268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normAutofit fontScale="90000"/>
          </a:bodyPr>
          <a:lstStyle/>
          <a:p>
            <a:r>
              <a:rPr lang="en-US" dirty="0">
                <a:latin typeface="Aestetico Bold"/>
              </a:rPr>
              <a:t>Who has developed the National Education Nature Park?</a:t>
            </a:r>
            <a:endParaRPr lang="en-US" dirty="0"/>
          </a:p>
        </p:txBody>
      </p:sp>
      <p:sp>
        <p:nvSpPr>
          <p:cNvPr id="5" name="AutoShape 2" descr="https://euc-powerpoint.officeapps.live.com/pods/GetClipboardImage.ashx?Id=7e757103-fbdb-4db1-9e2d-95a6d5d7822c&amp;DC=GEU2&amp;pkey=f822ab87-e4cb-46c1-8bbf-1ebf63a8d853&amp;wdwaccluster=GEU2"/>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descr="A green logo with a tree and a shield&#10;&#10;Description automatically generated">
            <a:extLst>
              <a:ext uri="{FF2B5EF4-FFF2-40B4-BE49-F238E27FC236}">
                <a16:creationId xmlns:a16="http://schemas.microsoft.com/office/drawing/2014/main" id="{EF96EEA4-734C-8996-BB10-CD44DA285BC0}"/>
              </a:ext>
            </a:extLst>
          </p:cNvPr>
          <p:cNvPicPr>
            <a:picLocks noChangeAspect="1"/>
          </p:cNvPicPr>
          <p:nvPr/>
        </p:nvPicPr>
        <p:blipFill>
          <a:blip r:embed="rId3"/>
          <a:stretch>
            <a:fillRect/>
          </a:stretch>
        </p:blipFill>
        <p:spPr>
          <a:xfrm>
            <a:off x="4552950" y="2342401"/>
            <a:ext cx="3762375" cy="1925548"/>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B5FB4E7-5998-EA18-4BD5-59D8766E58A9}"/>
              </a:ext>
            </a:extLst>
          </p:cNvPr>
          <p:cNvPicPr>
            <a:picLocks noChangeAspect="1"/>
          </p:cNvPicPr>
          <p:nvPr/>
        </p:nvPicPr>
        <p:blipFill rotWithShape="1">
          <a:blip r:embed="rId4"/>
          <a:srcRect l="11144" t="15152" r="10401" b="14918"/>
          <a:stretch/>
        </p:blipFill>
        <p:spPr>
          <a:xfrm>
            <a:off x="8741791" y="2349465"/>
            <a:ext cx="3454029" cy="1921617"/>
          </a:xfrm>
          <a:prstGeom prst="rect">
            <a:avLst/>
          </a:prstGeom>
        </p:spPr>
      </p:pic>
      <p:pic>
        <p:nvPicPr>
          <p:cNvPr id="11" name="Picture 10">
            <a:extLst>
              <a:ext uri="{FF2B5EF4-FFF2-40B4-BE49-F238E27FC236}">
                <a16:creationId xmlns:a16="http://schemas.microsoft.com/office/drawing/2014/main" id="{D859EE9E-DE6E-8DFF-DB6D-36ABD06E3958}"/>
              </a:ext>
            </a:extLst>
          </p:cNvPr>
          <p:cNvPicPr>
            <a:picLocks noChangeAspect="1"/>
          </p:cNvPicPr>
          <p:nvPr/>
        </p:nvPicPr>
        <p:blipFill rotWithShape="1">
          <a:blip r:embed="rId5"/>
          <a:srcRect l="241" t="277" r="-9571" b="2477"/>
          <a:stretch/>
        </p:blipFill>
        <p:spPr>
          <a:xfrm>
            <a:off x="209567" y="2346625"/>
            <a:ext cx="4284848" cy="1917706"/>
          </a:xfrm>
          <a:prstGeom prst="rect">
            <a:avLst/>
          </a:prstGeom>
        </p:spPr>
      </p:pic>
    </p:spTree>
    <p:extLst>
      <p:ext uri="{BB962C8B-B14F-4D97-AF65-F5344CB8AC3E}">
        <p14:creationId xmlns:p14="http://schemas.microsoft.com/office/powerpoint/2010/main" val="826222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normAutofit/>
          </a:bodyPr>
          <a:lstStyle/>
          <a:p>
            <a:r>
              <a:rPr lang="en-US" dirty="0">
                <a:latin typeface="Aestetico Bold"/>
              </a:rPr>
              <a:t>Nature issues in our local area</a:t>
            </a:r>
            <a:endParaRPr lang="en-US" dirty="0"/>
          </a:p>
        </p:txBody>
      </p:sp>
      <p:sp>
        <p:nvSpPr>
          <p:cNvPr id="3" name="Content Placeholder 2">
            <a:extLst>
              <a:ext uri="{FF2B5EF4-FFF2-40B4-BE49-F238E27FC236}">
                <a16:creationId xmlns:a16="http://schemas.microsoft.com/office/drawing/2014/main" id="{743848DB-2263-5E63-AF29-1C0CA48C2C77}"/>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F582D725-0A07-6BD2-7243-720B45EEDE9C}"/>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96037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normAutofit fontScale="90000"/>
          </a:bodyPr>
          <a:lstStyle/>
          <a:p>
            <a:r>
              <a:rPr lang="en-US" dirty="0">
                <a:latin typeface="Aestetico Bold"/>
              </a:rPr>
              <a:t>The UK is one of the most nature-depleted countries in the world</a:t>
            </a:r>
            <a:endParaRPr lang="en-US" dirty="0"/>
          </a:p>
        </p:txBody>
      </p:sp>
      <p:pic>
        <p:nvPicPr>
          <p:cNvPr id="6" name="Picture 5" descr="A green leafy plant with black background&#10;&#10;Description automatically generated">
            <a:extLst>
              <a:ext uri="{FF2B5EF4-FFF2-40B4-BE49-F238E27FC236}">
                <a16:creationId xmlns:a16="http://schemas.microsoft.com/office/drawing/2014/main" id="{C0F06AD0-15DC-9DAB-302B-D07FC520F170}"/>
              </a:ext>
            </a:extLst>
          </p:cNvPr>
          <p:cNvPicPr>
            <a:picLocks noChangeAspect="1"/>
          </p:cNvPicPr>
          <p:nvPr/>
        </p:nvPicPr>
        <p:blipFill>
          <a:blip r:embed="rId3"/>
          <a:stretch>
            <a:fillRect/>
          </a:stretch>
        </p:blipFill>
        <p:spPr>
          <a:xfrm>
            <a:off x="6825937" y="1648840"/>
            <a:ext cx="1916940" cy="1169393"/>
          </a:xfrm>
          <a:prstGeom prst="rect">
            <a:avLst/>
          </a:prstGeom>
        </p:spPr>
      </p:pic>
      <p:pic>
        <p:nvPicPr>
          <p:cNvPr id="8" name="Picture 7" descr="A blue butterfly with black squares&#10;&#10;Description automatically generated">
            <a:extLst>
              <a:ext uri="{FF2B5EF4-FFF2-40B4-BE49-F238E27FC236}">
                <a16:creationId xmlns:a16="http://schemas.microsoft.com/office/drawing/2014/main" id="{BEE73497-F26C-FEA6-0AB8-3092145BDA70}"/>
              </a:ext>
            </a:extLst>
          </p:cNvPr>
          <p:cNvPicPr>
            <a:picLocks noChangeAspect="1"/>
          </p:cNvPicPr>
          <p:nvPr/>
        </p:nvPicPr>
        <p:blipFill>
          <a:blip r:embed="rId4"/>
          <a:stretch>
            <a:fillRect/>
          </a:stretch>
        </p:blipFill>
        <p:spPr>
          <a:xfrm>
            <a:off x="1620955" y="1658990"/>
            <a:ext cx="1375245" cy="856490"/>
          </a:xfrm>
          <a:prstGeom prst="rect">
            <a:avLst/>
          </a:prstGeom>
        </p:spPr>
      </p:pic>
      <p:pic>
        <p:nvPicPr>
          <p:cNvPr id="10" name="Picture 9" descr="A blue bird in the sky&#10;&#10;Description automatically generated">
            <a:extLst>
              <a:ext uri="{FF2B5EF4-FFF2-40B4-BE49-F238E27FC236}">
                <a16:creationId xmlns:a16="http://schemas.microsoft.com/office/drawing/2014/main" id="{1DB811C8-74C8-F4B2-0392-70716DD5EBA6}"/>
              </a:ext>
            </a:extLst>
          </p:cNvPr>
          <p:cNvPicPr>
            <a:picLocks noChangeAspect="1"/>
          </p:cNvPicPr>
          <p:nvPr/>
        </p:nvPicPr>
        <p:blipFill>
          <a:blip r:embed="rId5"/>
          <a:stretch>
            <a:fillRect/>
          </a:stretch>
        </p:blipFill>
        <p:spPr>
          <a:xfrm>
            <a:off x="382222" y="1655048"/>
            <a:ext cx="1148989" cy="1339344"/>
          </a:xfrm>
          <a:prstGeom prst="rect">
            <a:avLst/>
          </a:prstGeom>
        </p:spPr>
      </p:pic>
      <p:pic>
        <p:nvPicPr>
          <p:cNvPr id="12" name="Picture 11">
            <a:extLst>
              <a:ext uri="{FF2B5EF4-FFF2-40B4-BE49-F238E27FC236}">
                <a16:creationId xmlns:a16="http://schemas.microsoft.com/office/drawing/2014/main" id="{ABD77B4A-6FB3-24FB-F823-C538AF539D16}"/>
              </a:ext>
            </a:extLst>
          </p:cNvPr>
          <p:cNvPicPr>
            <a:picLocks noChangeAspect="1"/>
          </p:cNvPicPr>
          <p:nvPr/>
        </p:nvPicPr>
        <p:blipFill>
          <a:blip r:embed="rId6"/>
          <a:stretch>
            <a:fillRect/>
          </a:stretch>
        </p:blipFill>
        <p:spPr>
          <a:xfrm>
            <a:off x="2989869" y="2392889"/>
            <a:ext cx="1547144" cy="853388"/>
          </a:xfrm>
          <a:prstGeom prst="rect">
            <a:avLst/>
          </a:prstGeom>
        </p:spPr>
      </p:pic>
      <p:pic>
        <p:nvPicPr>
          <p:cNvPr id="14" name="Picture 13" descr="A cartoon mustache with black background&#10;&#10;Description automatically generated">
            <a:extLst>
              <a:ext uri="{FF2B5EF4-FFF2-40B4-BE49-F238E27FC236}">
                <a16:creationId xmlns:a16="http://schemas.microsoft.com/office/drawing/2014/main" id="{D7C6AE7B-4C9B-B9DF-24AA-901322848D43}"/>
              </a:ext>
            </a:extLst>
          </p:cNvPr>
          <p:cNvPicPr>
            <a:picLocks noChangeAspect="1"/>
          </p:cNvPicPr>
          <p:nvPr/>
        </p:nvPicPr>
        <p:blipFill>
          <a:blip r:embed="rId7"/>
          <a:stretch>
            <a:fillRect/>
          </a:stretch>
        </p:blipFill>
        <p:spPr>
          <a:xfrm>
            <a:off x="1528701" y="2520208"/>
            <a:ext cx="1207426" cy="723375"/>
          </a:xfrm>
          <a:prstGeom prst="rect">
            <a:avLst/>
          </a:prstGeom>
        </p:spPr>
      </p:pic>
      <p:pic>
        <p:nvPicPr>
          <p:cNvPr id="16" name="Picture 15">
            <a:extLst>
              <a:ext uri="{FF2B5EF4-FFF2-40B4-BE49-F238E27FC236}">
                <a16:creationId xmlns:a16="http://schemas.microsoft.com/office/drawing/2014/main" id="{F51C0EB9-C585-496D-9AF3-B76398A2C4E5}"/>
              </a:ext>
            </a:extLst>
          </p:cNvPr>
          <p:cNvPicPr>
            <a:picLocks noChangeAspect="1"/>
          </p:cNvPicPr>
          <p:nvPr/>
        </p:nvPicPr>
        <p:blipFill>
          <a:blip r:embed="rId8"/>
          <a:stretch>
            <a:fillRect/>
          </a:stretch>
        </p:blipFill>
        <p:spPr>
          <a:xfrm>
            <a:off x="3352695" y="1569260"/>
            <a:ext cx="1073175" cy="1036100"/>
          </a:xfrm>
          <a:prstGeom prst="rect">
            <a:avLst/>
          </a:prstGeom>
        </p:spPr>
      </p:pic>
      <p:pic>
        <p:nvPicPr>
          <p:cNvPr id="18" name="Picture 17" descr="A house with a door&#10;&#10;Description automatically generated">
            <a:extLst>
              <a:ext uri="{FF2B5EF4-FFF2-40B4-BE49-F238E27FC236}">
                <a16:creationId xmlns:a16="http://schemas.microsoft.com/office/drawing/2014/main" id="{335CCC70-6913-D9E6-9AEC-12A53EA04D9F}"/>
              </a:ext>
            </a:extLst>
          </p:cNvPr>
          <p:cNvPicPr>
            <a:picLocks noChangeAspect="1"/>
          </p:cNvPicPr>
          <p:nvPr/>
        </p:nvPicPr>
        <p:blipFill>
          <a:blip r:embed="rId9"/>
          <a:stretch>
            <a:fillRect/>
          </a:stretch>
        </p:blipFill>
        <p:spPr>
          <a:xfrm>
            <a:off x="5577371" y="4314504"/>
            <a:ext cx="1465465" cy="1050021"/>
          </a:xfrm>
          <a:prstGeom prst="rect">
            <a:avLst/>
          </a:prstGeom>
        </p:spPr>
      </p:pic>
      <p:pic>
        <p:nvPicPr>
          <p:cNvPr id="20" name="Picture 19" descr="A blue car with two wheels&#10;&#10;Description automatically generated">
            <a:extLst>
              <a:ext uri="{FF2B5EF4-FFF2-40B4-BE49-F238E27FC236}">
                <a16:creationId xmlns:a16="http://schemas.microsoft.com/office/drawing/2014/main" id="{E9CCB8E6-4341-B112-82BD-0F7131BDE50F}"/>
              </a:ext>
            </a:extLst>
          </p:cNvPr>
          <p:cNvPicPr>
            <a:picLocks noChangeAspect="1"/>
          </p:cNvPicPr>
          <p:nvPr/>
        </p:nvPicPr>
        <p:blipFill>
          <a:blip r:embed="rId10"/>
          <a:stretch>
            <a:fillRect/>
          </a:stretch>
        </p:blipFill>
        <p:spPr>
          <a:xfrm>
            <a:off x="7158265" y="4768413"/>
            <a:ext cx="1251481" cy="583356"/>
          </a:xfrm>
          <a:prstGeom prst="rect">
            <a:avLst/>
          </a:prstGeom>
        </p:spPr>
      </p:pic>
      <p:pic>
        <p:nvPicPr>
          <p:cNvPr id="22" name="Picture 21" descr="A house with a chimney&#10;&#10;Description automatically generated">
            <a:extLst>
              <a:ext uri="{FF2B5EF4-FFF2-40B4-BE49-F238E27FC236}">
                <a16:creationId xmlns:a16="http://schemas.microsoft.com/office/drawing/2014/main" id="{18BF981F-6ED4-EA0D-347E-ADB36BE6F549}"/>
              </a:ext>
            </a:extLst>
          </p:cNvPr>
          <p:cNvPicPr>
            <a:picLocks noChangeAspect="1"/>
          </p:cNvPicPr>
          <p:nvPr/>
        </p:nvPicPr>
        <p:blipFill>
          <a:blip r:embed="rId11"/>
          <a:stretch>
            <a:fillRect/>
          </a:stretch>
        </p:blipFill>
        <p:spPr>
          <a:xfrm>
            <a:off x="4388107" y="4315953"/>
            <a:ext cx="1248301" cy="1051244"/>
          </a:xfrm>
          <a:prstGeom prst="rect">
            <a:avLst/>
          </a:prstGeom>
        </p:spPr>
      </p:pic>
      <p:sp>
        <p:nvSpPr>
          <p:cNvPr id="24" name="TextBox 23">
            <a:extLst>
              <a:ext uri="{FF2B5EF4-FFF2-40B4-BE49-F238E27FC236}">
                <a16:creationId xmlns:a16="http://schemas.microsoft.com/office/drawing/2014/main" id="{224E3031-AAA6-3374-8577-3339E6C766AF}"/>
              </a:ext>
            </a:extLst>
          </p:cNvPr>
          <p:cNvSpPr txBox="1"/>
          <p:nvPr/>
        </p:nvSpPr>
        <p:spPr>
          <a:xfrm>
            <a:off x="8521303" y="407084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5" name="TextBox 24">
            <a:extLst>
              <a:ext uri="{FF2B5EF4-FFF2-40B4-BE49-F238E27FC236}">
                <a16:creationId xmlns:a16="http://schemas.microsoft.com/office/drawing/2014/main" id="{40CBAF0D-762C-BAA2-633C-FEADEA35CF0A}"/>
              </a:ext>
            </a:extLst>
          </p:cNvPr>
          <p:cNvSpPr txBox="1"/>
          <p:nvPr/>
        </p:nvSpPr>
        <p:spPr>
          <a:xfrm>
            <a:off x="6887482" y="2885332"/>
            <a:ext cx="22467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Declined by 95% since 1950 ​</a:t>
            </a:r>
            <a:endParaRPr lang="en-US"/>
          </a:p>
        </p:txBody>
      </p:sp>
      <p:sp>
        <p:nvSpPr>
          <p:cNvPr id="26" name="TextBox 25">
            <a:extLst>
              <a:ext uri="{FF2B5EF4-FFF2-40B4-BE49-F238E27FC236}">
                <a16:creationId xmlns:a16="http://schemas.microsoft.com/office/drawing/2014/main" id="{31D4BC98-E3F2-1773-9077-FFB8FAE22AB3}"/>
              </a:ext>
            </a:extLst>
          </p:cNvPr>
          <p:cNvSpPr txBox="1"/>
          <p:nvPr/>
        </p:nvSpPr>
        <p:spPr>
          <a:xfrm>
            <a:off x="910441" y="3428011"/>
            <a:ext cx="36576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41% of UK species have declined since the 1970s ​​</a:t>
            </a:r>
            <a:endParaRPr lang="en-US" dirty="0"/>
          </a:p>
        </p:txBody>
      </p:sp>
      <p:sp>
        <p:nvSpPr>
          <p:cNvPr id="27" name="TextBox 26">
            <a:extLst>
              <a:ext uri="{FF2B5EF4-FFF2-40B4-BE49-F238E27FC236}">
                <a16:creationId xmlns:a16="http://schemas.microsoft.com/office/drawing/2014/main" id="{D63CA6CC-0692-6020-221A-A4D2E781A3B6}"/>
              </a:ext>
            </a:extLst>
          </p:cNvPr>
          <p:cNvSpPr txBox="1"/>
          <p:nvPr/>
        </p:nvSpPr>
        <p:spPr>
          <a:xfrm>
            <a:off x="5258295" y="551691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Young people are spending less time outdoors ​</a:t>
            </a:r>
            <a:endParaRPr lang="en-US" dirty="0"/>
          </a:p>
        </p:txBody>
      </p:sp>
      <p:pic>
        <p:nvPicPr>
          <p:cNvPr id="29" name="Picture 28" descr="A red microscope on a black background&#10;&#10;Description automatically generated">
            <a:extLst>
              <a:ext uri="{FF2B5EF4-FFF2-40B4-BE49-F238E27FC236}">
                <a16:creationId xmlns:a16="http://schemas.microsoft.com/office/drawing/2014/main" id="{836909FD-07F9-2EB4-8FD4-547D141DDB06}"/>
              </a:ext>
            </a:extLst>
          </p:cNvPr>
          <p:cNvPicPr>
            <a:picLocks noChangeAspect="1"/>
          </p:cNvPicPr>
          <p:nvPr/>
        </p:nvPicPr>
        <p:blipFill>
          <a:blip r:embed="rId12"/>
          <a:stretch>
            <a:fillRect/>
          </a:stretch>
        </p:blipFill>
        <p:spPr>
          <a:xfrm>
            <a:off x="10805921" y="1189769"/>
            <a:ext cx="1077468" cy="1529739"/>
          </a:xfrm>
          <a:prstGeom prst="rect">
            <a:avLst/>
          </a:prstGeom>
        </p:spPr>
      </p:pic>
      <p:sp>
        <p:nvSpPr>
          <p:cNvPr id="30" name="TextBox 29">
            <a:extLst>
              <a:ext uri="{FF2B5EF4-FFF2-40B4-BE49-F238E27FC236}">
                <a16:creationId xmlns:a16="http://schemas.microsoft.com/office/drawing/2014/main" id="{3DB0ADC0-6822-2853-9EC7-7CC7AAF0C8FF}"/>
              </a:ext>
            </a:extLst>
          </p:cNvPr>
          <p:cNvSpPr txBox="1"/>
          <p:nvPr/>
        </p:nvSpPr>
        <p:spPr>
          <a:xfrm>
            <a:off x="10510199" y="2886116"/>
            <a:ext cx="165792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Levels of biodiversity monitoring have been scaled back ​​</a:t>
            </a:r>
            <a:endParaRPr lang="en-US" dirty="0"/>
          </a:p>
        </p:txBody>
      </p:sp>
    </p:spTree>
    <p:extLst>
      <p:ext uri="{BB962C8B-B14F-4D97-AF65-F5344CB8AC3E}">
        <p14:creationId xmlns:p14="http://schemas.microsoft.com/office/powerpoint/2010/main" val="338189700"/>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84AF2-4E7C-447D-8002-530FD1DD6538}">
  <ds:schemaRefs>
    <ds:schemaRef ds:uri="http://schemas.microsoft.com/office/2006/documentManagement/types"/>
    <ds:schemaRef ds:uri="01a464aa-a786-405b-bb6b-b90e04698418"/>
    <ds:schemaRef ds:uri="http://purl.org/dc/elements/1.1/"/>
    <ds:schemaRef ds:uri="http://schemas.microsoft.com/office/2006/metadata/properties"/>
    <ds:schemaRef ds:uri="http://purl.org/dc/terms/"/>
    <ds:schemaRef ds:uri="37c47d49-5c3e-4564-83ee-3a7de24ace65"/>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4AE949D-AC28-4862-9180-F4B8570AA2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1ED8E-D7EF-489D-81FA-A9A8FF659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49</TotalTime>
  <Words>2447</Words>
  <Application>Microsoft Office PowerPoint</Application>
  <PresentationFormat>Widescreen</PresentationFormat>
  <Paragraphs>119</Paragraphs>
  <Slides>16</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Aestetico Bold</vt:lpstr>
      <vt:lpstr>Symbol</vt:lpstr>
      <vt:lpstr>Arial</vt:lpstr>
      <vt:lpstr>Calibri</vt:lpstr>
      <vt:lpstr>Arial,Sans-Serif</vt:lpstr>
      <vt:lpstr>Office Theme</vt:lpstr>
      <vt:lpstr>Nature Mindfulness</vt:lpstr>
      <vt:lpstr>Nature Restoration: Your part in supporting local nature to thrive </vt:lpstr>
      <vt:lpstr>Nature Mysteries</vt:lpstr>
      <vt:lpstr>Nature Mysteries</vt:lpstr>
      <vt:lpstr>Nature Mysteries</vt:lpstr>
      <vt:lpstr>Who has developed the National Education Nature Park?</vt:lpstr>
      <vt:lpstr>Who has developed the National Education Nature Park?</vt:lpstr>
      <vt:lpstr>Nature issues in our local area</vt:lpstr>
      <vt:lpstr>The UK is one of the most nature-depleted countries in the world</vt:lpstr>
      <vt:lpstr>The National Education Nature Park</vt:lpstr>
      <vt:lpstr>Our Nature Park</vt:lpstr>
      <vt:lpstr>Your contribution to Nature restoration </vt:lpstr>
      <vt:lpstr>How can staff members help? </vt:lpstr>
      <vt:lpstr>What impact could we have?</vt:lpstr>
      <vt:lpstr>Let's get started!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Sofia Metcalf-Riener</cp:lastModifiedBy>
  <cp:revision>712</cp:revision>
  <dcterms:created xsi:type="dcterms:W3CDTF">2023-07-13T13:06:36Z</dcterms:created>
  <dcterms:modified xsi:type="dcterms:W3CDTF">2023-09-29T08:09:04Z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